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7" r:id="rId2"/>
    <p:sldId id="286" r:id="rId3"/>
    <p:sldId id="258" r:id="rId4"/>
    <p:sldId id="259" r:id="rId5"/>
    <p:sldId id="260" r:id="rId6"/>
    <p:sldId id="261" r:id="rId7"/>
    <p:sldId id="262" r:id="rId8"/>
    <p:sldId id="263" r:id="rId9"/>
    <p:sldId id="264" r:id="rId10"/>
    <p:sldId id="267" r:id="rId11"/>
    <p:sldId id="268" r:id="rId12"/>
    <p:sldId id="269" r:id="rId13"/>
    <p:sldId id="270" r:id="rId14"/>
    <p:sldId id="271" r:id="rId15"/>
    <p:sldId id="272" r:id="rId16"/>
    <p:sldId id="274" r:id="rId17"/>
    <p:sldId id="276" r:id="rId18"/>
    <p:sldId id="277" r:id="rId19"/>
    <p:sldId id="278" r:id="rId20"/>
    <p:sldId id="279" r:id="rId21"/>
    <p:sldId id="280" r:id="rId22"/>
    <p:sldId id="281" r:id="rId23"/>
    <p:sldId id="282" r:id="rId24"/>
    <p:sldId id="283" r:id="rId25"/>
    <p:sldId id="284"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66"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presProps" Target="presProps.xml" /><Relationship Id="rId30" Type="http://schemas.openxmlformats.org/officeDocument/2006/relationships/tableStyles" Target="tableStyles.xml" /></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F3B365-E9E4-4EC9-806A-CC0267933F99}" type="doc">
      <dgm:prSet loTypeId="urn:microsoft.com/office/officeart/2005/8/layout/venn1" loCatId="relationship" qsTypeId="urn:microsoft.com/office/officeart/2005/8/quickstyle/simple1" qsCatId="simple" csTypeId="urn:microsoft.com/office/officeart/2005/8/colors/accent3_5" csCatId="accent3"/>
      <dgm:spPr/>
      <dgm:t>
        <a:bodyPr/>
        <a:lstStyle/>
        <a:p>
          <a:endParaRPr lang="tr-TR"/>
        </a:p>
      </dgm:t>
    </dgm:pt>
    <dgm:pt modelId="{1937EF15-BA13-4A70-90CE-F6941992E5A7}">
      <dgm:prSet/>
      <dgm:spPr/>
      <dgm:t>
        <a:bodyPr/>
        <a:lstStyle/>
        <a:p>
          <a:pPr rtl="0"/>
          <a:r>
            <a:rPr lang="tr-TR" baseline="0"/>
            <a:t>TAKVİM</a:t>
          </a:r>
          <a:endParaRPr lang="tr-TR"/>
        </a:p>
      </dgm:t>
    </dgm:pt>
    <dgm:pt modelId="{D4526869-3EAB-40AE-9DD4-1103DF632D72}" type="parTrans" cxnId="{6EA42E2F-9DA7-46DD-9DBA-E119B1CC4236}">
      <dgm:prSet/>
      <dgm:spPr/>
      <dgm:t>
        <a:bodyPr/>
        <a:lstStyle/>
        <a:p>
          <a:endParaRPr lang="tr-TR"/>
        </a:p>
      </dgm:t>
    </dgm:pt>
    <dgm:pt modelId="{AF51D63F-FEB9-403A-BE7F-2B611DB4EE49}" type="sibTrans" cxnId="{6EA42E2F-9DA7-46DD-9DBA-E119B1CC4236}">
      <dgm:prSet/>
      <dgm:spPr/>
      <dgm:t>
        <a:bodyPr/>
        <a:lstStyle/>
        <a:p>
          <a:endParaRPr lang="tr-TR"/>
        </a:p>
      </dgm:t>
    </dgm:pt>
    <dgm:pt modelId="{91F7F31A-7C72-47F1-A836-4312F2D0BE0D}" type="pres">
      <dgm:prSet presAssocID="{EBF3B365-E9E4-4EC9-806A-CC0267933F99}" presName="compositeShape" presStyleCnt="0">
        <dgm:presLayoutVars>
          <dgm:chMax val="7"/>
          <dgm:dir/>
          <dgm:resizeHandles val="exact"/>
        </dgm:presLayoutVars>
      </dgm:prSet>
      <dgm:spPr/>
    </dgm:pt>
    <dgm:pt modelId="{85136F94-C7B8-4A7F-856B-A463D2B673CF}" type="pres">
      <dgm:prSet presAssocID="{1937EF15-BA13-4A70-90CE-F6941992E5A7}" presName="circ1TxSh" presStyleLbl="vennNode1" presStyleIdx="0" presStyleCnt="1" custLinFactNeighborX="-7178" custLinFactNeighborY="30356"/>
      <dgm:spPr/>
    </dgm:pt>
  </dgm:ptLst>
  <dgm:cxnLst>
    <dgm:cxn modelId="{6EA42E2F-9DA7-46DD-9DBA-E119B1CC4236}" srcId="{EBF3B365-E9E4-4EC9-806A-CC0267933F99}" destId="{1937EF15-BA13-4A70-90CE-F6941992E5A7}" srcOrd="0" destOrd="0" parTransId="{D4526869-3EAB-40AE-9DD4-1103DF632D72}" sibTransId="{AF51D63F-FEB9-403A-BE7F-2B611DB4EE49}"/>
    <dgm:cxn modelId="{DBB388A2-C461-41D1-8E19-04CD466E71B1}" type="presOf" srcId="{EBF3B365-E9E4-4EC9-806A-CC0267933F99}" destId="{91F7F31A-7C72-47F1-A836-4312F2D0BE0D}" srcOrd="0" destOrd="0" presId="urn:microsoft.com/office/officeart/2005/8/layout/venn1"/>
    <dgm:cxn modelId="{BF2229E7-E823-4D36-AE55-D6B693482DDC}" type="presOf" srcId="{1937EF15-BA13-4A70-90CE-F6941992E5A7}" destId="{85136F94-C7B8-4A7F-856B-A463D2B673CF}" srcOrd="0" destOrd="0" presId="urn:microsoft.com/office/officeart/2005/8/layout/venn1"/>
    <dgm:cxn modelId="{71E4B493-3FBF-4C61-98AC-174F3D667117}" type="presParOf" srcId="{91F7F31A-7C72-47F1-A836-4312F2D0BE0D}" destId="{85136F94-C7B8-4A7F-856B-A463D2B673CF}"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36F94-C7B8-4A7F-856B-A463D2B673CF}">
      <dsp:nvSpPr>
        <dsp:cNvPr id="0" name=""/>
        <dsp:cNvSpPr/>
      </dsp:nvSpPr>
      <dsp:spPr>
        <a:xfrm>
          <a:off x="0" y="0"/>
          <a:ext cx="3083792" cy="3083792"/>
        </a:xfrm>
        <a:prstGeom prst="ellipse">
          <a:avLst/>
        </a:prstGeom>
        <a:solidFill>
          <a:schemeClr val="accent3">
            <a:shade val="80000"/>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000250" rtl="0">
            <a:lnSpc>
              <a:spcPct val="90000"/>
            </a:lnSpc>
            <a:spcBef>
              <a:spcPct val="0"/>
            </a:spcBef>
            <a:spcAft>
              <a:spcPct val="35000"/>
            </a:spcAft>
            <a:buNone/>
          </a:pPr>
          <a:r>
            <a:rPr lang="tr-TR" sz="4500" kern="1200" baseline="0"/>
            <a:t>TAKVİM</a:t>
          </a:r>
          <a:endParaRPr lang="tr-TR" sz="4500" kern="1200"/>
        </a:p>
      </dsp:txBody>
      <dsp:txXfrm>
        <a:off x="451611" y="451611"/>
        <a:ext cx="2180570" cy="218057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103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55" name="Rectangle 105"/>
          <p:cNvSpPr/>
          <p:nvPr/>
        </p:nvSpPr>
        <p:spPr>
          <a:xfrm rot="2700000">
            <a:off x="7446946" y="993285"/>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9" name="Group 408"/>
          <p:cNvGrpSpPr/>
          <p:nvPr/>
        </p:nvGrpSpPr>
        <p:grpSpPr>
          <a:xfrm>
            <a:off x="0" y="420256"/>
            <a:ext cx="9144000" cy="3795497"/>
            <a:chOff x="0" y="420256"/>
            <a:chExt cx="12188952" cy="3795497"/>
          </a:xfrm>
        </p:grpSpPr>
        <p:cxnSp>
          <p:nvCxnSpPr>
            <p:cNvPr id="410" name="Straight Connector 409"/>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6" name="Straight Connector 415"/>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9" name="Freeform 4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4" name="Oval 463"/>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5"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6" name="Oval 465"/>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7" name="Oval 466"/>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8" name="Oval 467"/>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9" name="Oval 468"/>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0" name="Oval 469"/>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1" name="Oval 470"/>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2" name="Oval 471"/>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3" name="Oval 472"/>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4" name="Oval 473"/>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5"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6"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7"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8"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9"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0"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1"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2"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3"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4"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6" name="Oval 485"/>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7" name="Oval 486"/>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8" name="Oval 487"/>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9" name="Oval 488"/>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0" name="Oval 489"/>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1" name="Oval 490"/>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2" name="Oval 491"/>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3" name="Oval 492"/>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4" name="Oval 493"/>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5" name="Oval 494"/>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6" name="Oval 495"/>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6"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7"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8"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9"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0"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1"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3"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4"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5"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6"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7"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8"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9"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0"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1"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2"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3" name="Oval 522"/>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4" name="Oval 523"/>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5" name="Oval 524"/>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6" name="Oval 525"/>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7" name="Oval 526"/>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8" name="Oval 527"/>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9" name="Oval 528"/>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0" name="Oval 529"/>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1" name="Oval 530"/>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2" name="Oval 531"/>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Oval 543"/>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Oval 544"/>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Oval 545"/>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Oval 546"/>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Oval 547"/>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Oval 548"/>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Oval 549"/>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Oval 550"/>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Oval 551"/>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Oval 552"/>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Oval 553"/>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Oval 566"/>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Oval 567"/>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Oval 568"/>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Oval 569"/>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Oval 570"/>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Oval 571"/>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Oval 572"/>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Oval 573"/>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Oval 574"/>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Oval 575"/>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Oval 587"/>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Oval 588"/>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Oval 589"/>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Oval 590"/>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592"/>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Oval 610"/>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Oval 611"/>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Oval 612"/>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Oval 613"/>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Oval 614"/>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Oval 615"/>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Oval 616"/>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Oval 617"/>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Oval 618"/>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Oval 619"/>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63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Oval 63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Oval 63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Oval 63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Oval 63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Oval 64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Oval 64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Oval 65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Oval 65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Oval 65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Oval 65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Oval 65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Oval 65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Oval 66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Oval 66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Oval 66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Oval 66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Oval 683"/>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Oval 684"/>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Oval 685"/>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1" name="Oval 70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2" name="Oval 701"/>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3" name="Oval 702"/>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4" name="Oval 703"/>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5" name="Oval 704"/>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6" name="Oval 705"/>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7" name="Oval 706"/>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8" name="Oval 707"/>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9" name="Oval 708"/>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0" name="Oval 709"/>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1" name="Oval 71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2" name="Oval 711"/>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3" name="Oval 712"/>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4" name="Oval 713"/>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5" name="Oval 714"/>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6" name="Oval 715"/>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7" name="Oval 716"/>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8" name="Oval 717"/>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9" name="Oval 718"/>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0" name="Oval 719"/>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1" name="Oval 720"/>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2" name="Oval 721"/>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3" name="Oval 722"/>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4" name="Oval 723"/>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5" name="Oval 724"/>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6" name="Oval 725"/>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7" name="Oval 726"/>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8" name="Oval 727"/>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9" name="Oval 728"/>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0" name="Oval 729"/>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1" name="Oval 730"/>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2" name="Oval 73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3" name="Oval 732"/>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4" name="Oval 733"/>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5" name="Oval 734"/>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6" name="Oval 735"/>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7" name="Oval 736"/>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8" name="Oval 737"/>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9" name="Oval 738"/>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0" name="Oval 739"/>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1" name="Oval 740"/>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2" name="Oval 74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3" name="Oval 742"/>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4" name="Oval 743"/>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5" name="Oval 744"/>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6" name="Oval 74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7" name="Oval 74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8" name="Oval 74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9" name="Oval 74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0" name="Oval 74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1" name="Oval 75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2" name="Oval 75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3" name="Oval 752"/>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4" name="Oval 753"/>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tr-TR"/>
              <a:t>Asıl başlık stili için tıklatın</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lvl1pPr algn="l">
              <a:defRPr/>
            </a:lvl1pPr>
          </a:lstStyle>
          <a:p>
            <a:fld id="{C157C6EE-3E76-40A3-BB15-CA5382BC403C}" type="datetimeFigureOut">
              <a:rPr lang="tr-TR" smtClean="0"/>
              <a:t>4.01.2022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E4F671F-9005-45BD-A90C-CF4A4DBD0770}" type="slidenum">
              <a:rPr lang="tr-TR" smtClean="0"/>
              <a:t>‹#›</a:t>
            </a:fld>
            <a:endParaRPr lang="tr-TR"/>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312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157C6EE-3E76-40A3-BB15-CA5382BC403C}" type="datetimeFigureOut">
              <a:rPr lang="tr-TR" smtClean="0"/>
              <a:t>4.01.2022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2481454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971675" cy="5410200"/>
          </a:xfrm>
        </p:spPr>
        <p:txBody>
          <a:bodyPr vert="eaVert" lIns="45720" tIns="91440" rIns="45720" bIns="91440"/>
          <a:lstStyle/>
          <a:p>
            <a:r>
              <a:rPr lang="tr-TR"/>
              <a:t>Asıl başlık stili için tıklatın</a:t>
            </a:r>
            <a:endParaRPr lang="en-US" dirty="0"/>
          </a:p>
        </p:txBody>
      </p:sp>
      <p:sp>
        <p:nvSpPr>
          <p:cNvPr id="3" name="Vertical Text Placeholder 2"/>
          <p:cNvSpPr>
            <a:spLocks noGrp="1"/>
          </p:cNvSpPr>
          <p:nvPr>
            <p:ph type="body" orient="vert" idx="1"/>
          </p:nvPr>
        </p:nvSpPr>
        <p:spPr>
          <a:xfrm>
            <a:off x="742950" y="762000"/>
            <a:ext cx="5686425" cy="54102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157C6EE-3E76-40A3-BB15-CA5382BC403C}" type="datetimeFigureOut">
              <a:rPr lang="tr-TR" smtClean="0"/>
              <a:t>4.01.2022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E4F671F-9005-45BD-A90C-CF4A4DBD0770}" type="slidenum">
              <a:rPr lang="tr-TR" smtClean="0"/>
              <a:t>‹#›</a:t>
            </a:fld>
            <a:endParaRPr lang="tr-TR"/>
          </a:p>
        </p:txBody>
      </p:sp>
      <p:cxnSp>
        <p:nvCxnSpPr>
          <p:cNvPr id="7" name="Straight Connector 6"/>
          <p:cNvCxnSpPr/>
          <p:nvPr/>
        </p:nvCxnSpPr>
        <p:spPr>
          <a:xfrm rot="5400000" flipV="1">
            <a:off x="7543800" y="173563"/>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660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0816896"/>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157C6EE-3E76-40A3-BB15-CA5382BC403C}" type="datetimeFigureOut">
              <a:rPr lang="tr-TR" smtClean="0"/>
              <a:t>4.01.2022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1844165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9" name="Group 8"/>
          <p:cNvGrpSpPr/>
          <p:nvPr/>
        </p:nvGrpSpPr>
        <p:grpSpPr>
          <a:xfrm>
            <a:off x="0" y="420256"/>
            <a:ext cx="9144000" cy="3795497"/>
            <a:chOff x="0" y="420256"/>
            <a:chExt cx="12188952" cy="3795497"/>
          </a:xfrm>
        </p:grpSpPr>
        <p:cxnSp>
          <p:nvCxnSpPr>
            <p:cNvPr id="10" name="Straight Connector 9"/>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Freeform 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3"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4"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5"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6"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7"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8"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9"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0"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1"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2"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4"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5"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6"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7"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8"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9"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1"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2"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3"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4"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5"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6"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7"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8"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9"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0"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1"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2"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3"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4"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5"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6"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7"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8"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1"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2"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4"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5"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6"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9"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0"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1"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2"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3"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4"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5"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 name="Oval 189"/>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 name="Oval 191"/>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 name="Oval 192"/>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 name="Oval 193"/>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 name="Oval 194"/>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 name="Oval 195"/>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 name="Oval 196"/>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 name="Oval 197"/>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 name="Oval 198"/>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 name="Oval 199"/>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1" name="Oval 200"/>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2" name="Oval 201"/>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3" name="Oval 202"/>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4" name="Oval 203"/>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 name="Oval 204"/>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6" name="Oval 205"/>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7" name="Oval 206"/>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8" name="Oval 207"/>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9" name="Oval 208"/>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0" name="Oval 209"/>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1" name="Oval 210"/>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4"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5" name="Oval 214"/>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6" name="Oval 215"/>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7" name="Oval 216"/>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8" name="Oval 217"/>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9" name="Oval 218"/>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0" name="Oval 219"/>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1" name="Oval 220"/>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2" name="Oval 221"/>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3" name="Oval 222"/>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4" name="Oval 223"/>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5" name="Oval 224"/>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6" name="Oval 225"/>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7" name="Oval 226"/>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8" name="Oval 227"/>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9" name="Oval 228"/>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0" name="Oval 229"/>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1" name="Oval 230"/>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2" name="Oval 231"/>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3" name="Oval 232"/>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4" name="Oval 233"/>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5" name="Oval 234"/>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6" name="Oval 235"/>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7" name="Oval 236"/>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8" name="Oval 237"/>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9" name="Oval 238"/>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0" name="Oval 239"/>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1" name="Oval 240"/>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2" name="Oval 241"/>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3" name="Oval 242"/>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4" name="Oval 243"/>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5" name="Oval 244"/>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6" name="Oval 245"/>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7" name="Oval 246"/>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8" name="Oval 247"/>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9" name="Oval 248"/>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0" name="Oval 249"/>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1" name="Oval 250"/>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2" name="Oval 251"/>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3" name="Oval 252"/>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4" name="Oval 253"/>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5" name="Oval 254"/>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6" name="Oval 255"/>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7" name="Oval 256"/>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8" name="Oval 257"/>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9" name="Oval 258"/>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0" name="Oval 259"/>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1" name="Oval 260"/>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2" name="Oval 261"/>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3" name="Oval 262"/>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4" name="Oval 263"/>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5" name="Oval 264"/>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6" name="Oval 265"/>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7" name="Oval 266"/>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8" name="Oval 267"/>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9" name="Oval 268"/>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0" name="Oval 269"/>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1" name="Oval 270"/>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2" name="Oval 271"/>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3" name="Oval 272"/>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4" name="Oval 273"/>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5" name="Oval 274"/>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6" name="Oval 275"/>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7" name="Oval 276"/>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8" name="Oval 277"/>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9" name="Oval 278"/>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0" name="Oval 279"/>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1" name="Oval 280"/>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2" name="Oval 281"/>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3" name="Oval 282"/>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4" name="Oval 283"/>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5" name="Oval 284"/>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6" name="Oval 285"/>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7" name="Oval 286"/>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8" name="Oval 287"/>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9" name="Oval 288"/>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0" name="Oval 289"/>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1" name="Oval 290"/>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2" name="Oval 291"/>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3" name="Oval 292"/>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4" name="Oval 293"/>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5" name="Oval 294"/>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6" name="Oval 295"/>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7" name="Oval 296"/>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8" name="Oval 297"/>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0" name="Oval 299"/>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1" name="Oval 300"/>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2" name="Oval 301"/>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3" name="Oval 302"/>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4" name="Oval 303"/>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5" name="Oval 304"/>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6" name="Oval 305"/>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7" name="Oval 306"/>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8" name="Oval 307"/>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9" name="Oval 308"/>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0" name="Oval 309"/>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1" name="Oval 310"/>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2" name="Oval 311"/>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3" name="Oval 312"/>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4" name="Oval 313"/>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5" name="Oval 314"/>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6" name="Oval 315"/>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7" name="Oval 316"/>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8" name="Oval 317"/>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9" name="Oval 318"/>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0" name="Oval 319"/>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1" name="Oval 320"/>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2" name="Oval 321"/>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3" name="Oval 322"/>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4" name="Oval 323"/>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5" name="Oval 324"/>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6" name="Oval 325"/>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7" name="Oval 326"/>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8" name="Oval 327"/>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9" name="Oval 328"/>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0" name="Oval 329"/>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1" name="Oval 330"/>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2" name="Oval 331"/>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3" name="Oval 332"/>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4" name="Oval 333"/>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5" name="Oval 334"/>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6" name="Oval 335"/>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7" name="Oval 336"/>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8" name="Oval 337"/>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9" name="Oval 338"/>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0" name="Oval 339"/>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1" name="Oval 340"/>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2" name="Oval 341"/>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3" name="Oval 342"/>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4" name="Oval 343"/>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5" name="Oval 344"/>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6" name="Oval 345"/>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7" name="Oval 346"/>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8" name="Oval 347"/>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9" name="Oval 348"/>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0" name="Oval 349"/>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1" name="Oval 350"/>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2" name="Oval 351"/>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3" name="Oval 352"/>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4" name="Oval 353"/>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tr-TR"/>
              <a:t>Asıl başlık stili için tıklatın</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157C6EE-3E76-40A3-BB15-CA5382BC403C}" type="datetimeFigureOut">
              <a:rPr lang="tr-TR" smtClean="0"/>
              <a:t>4.01.2022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E4F671F-9005-45BD-A90C-CF4A4DBD0770}" type="slidenum">
              <a:rPr lang="tr-TR" smtClean="0"/>
              <a:t>‹#›</a:t>
            </a:fld>
            <a:endParaRPr lang="tr-TR"/>
          </a:p>
        </p:txBody>
      </p:sp>
      <p:cxnSp>
        <p:nvCxnSpPr>
          <p:cNvPr id="8" name="Straight Connector 7"/>
          <p:cNvCxnSpPr/>
          <p:nvPr/>
        </p:nvCxnSpPr>
        <p:spPr>
          <a:xfrm flipV="1">
            <a:off x="629013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580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157C6EE-3E76-40A3-BB15-CA5382BC403C}" type="datetimeFigureOut">
              <a:rPr lang="tr-TR" smtClean="0"/>
              <a:t>4.01.2022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198364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768096" y="2967788"/>
            <a:ext cx="3566160" cy="33415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a:t>Asıl metin stillerini düzenlemek için tıklatın</a:t>
            </a:r>
          </a:p>
        </p:txBody>
      </p:sp>
      <p:sp>
        <p:nvSpPr>
          <p:cNvPr id="6" name="Content Placeholder 5"/>
          <p:cNvSpPr>
            <a:spLocks noGrp="1"/>
          </p:cNvSpPr>
          <p:nvPr>
            <p:ph sz="quarter" idx="4"/>
          </p:nvPr>
        </p:nvSpPr>
        <p:spPr>
          <a:xfrm>
            <a:off x="4491990" y="2967788"/>
            <a:ext cx="3566160" cy="33415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157C6EE-3E76-40A3-BB15-CA5382BC403C}" type="datetimeFigureOut">
              <a:rPr lang="tr-TR" smtClean="0"/>
              <a:t>4.01.2022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435677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C157C6EE-3E76-40A3-BB15-CA5382BC403C}" type="datetimeFigureOut">
              <a:rPr lang="tr-TR" smtClean="0"/>
              <a:t>4.01.2022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26729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7C6EE-3E76-40A3-BB15-CA5382BC403C}" type="datetimeFigureOut">
              <a:rPr lang="tr-TR" smtClean="0"/>
              <a:t>4.01.2022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54203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tr-TR"/>
              <a:t>Asıl başlık stili için tıklatın</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C157C6EE-3E76-40A3-BB15-CA5382BC403C}" type="datetimeFigureOut">
              <a:rPr lang="tr-TR" smtClean="0"/>
              <a:t>4.01.2022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E4F671F-9005-45BD-A90C-CF4A4DBD0770}" type="slidenum">
              <a:rPr lang="tr-TR" smtClean="0"/>
              <a:t>‹#›</a:t>
            </a:fld>
            <a:endParaRPr lang="tr-TR"/>
          </a:p>
        </p:txBody>
      </p:sp>
    </p:spTree>
    <p:extLst>
      <p:ext uri="{BB962C8B-B14F-4D97-AF65-F5344CB8AC3E}">
        <p14:creationId xmlns:p14="http://schemas.microsoft.com/office/powerpoint/2010/main" val="3776036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0" y="-1"/>
            <a:ext cx="9141714" cy="4572000"/>
          </a:xfrm>
          <a:solidFill>
            <a:schemeClr val="accent3">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simgeyi tıklatın</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C157C6EE-3E76-40A3-BB15-CA5382BC403C}" type="datetimeFigureOut">
              <a:rPr lang="tr-TR" smtClean="0"/>
              <a:t>4.01.2022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E4F671F-9005-45BD-A90C-CF4A4DBD0770}" type="slidenum">
              <a:rPr lang="tr-TR" smtClean="0"/>
              <a:t>‹#›</a:t>
            </a:fld>
            <a:endParaRPr lang="tr-TR"/>
          </a:p>
        </p:txBody>
      </p:sp>
      <p:cxnSp>
        <p:nvCxnSpPr>
          <p:cNvPr id="9" name="Straight Connector 8"/>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097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768096" y="2286000"/>
            <a:ext cx="7290054" cy="4023360"/>
          </a:xfrm>
          <a:prstGeom prst="rect">
            <a:avLst/>
          </a:prstGeom>
        </p:spPr>
        <p:txBody>
          <a:bodyPr vert="horz" lIns="45720" tIns="45720" rIns="4572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8096"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157C6EE-3E76-40A3-BB15-CA5382BC403C}" type="datetimeFigureOut">
              <a:rPr lang="tr-TR" smtClean="0"/>
              <a:t>4.01.2022</a:t>
            </a:fld>
            <a:endParaRPr lang="tr-TR"/>
          </a:p>
        </p:txBody>
      </p:sp>
      <p:sp>
        <p:nvSpPr>
          <p:cNvPr id="5" name="Footer Placeholder 4"/>
          <p:cNvSpPr>
            <a:spLocks noGrp="1"/>
          </p:cNvSpPr>
          <p:nvPr>
            <p:ph type="ftr" sz="quarter" idx="3"/>
          </p:nvPr>
        </p:nvSpPr>
        <p:spPr>
          <a:xfrm>
            <a:off x="3632199"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E4F671F-9005-45BD-A90C-CF4A4DBD0770}" type="slidenum">
              <a:rPr lang="tr-TR" smtClean="0"/>
              <a:t>‹#›</a:t>
            </a:fld>
            <a:endParaRPr lang="tr-TR"/>
          </a:p>
        </p:txBody>
      </p:sp>
      <p:cxnSp>
        <p:nvCxnSpPr>
          <p:cNvPr id="7" name="Straight Connector 6"/>
          <p:cNvCxnSpPr/>
          <p:nvPr/>
        </p:nvCxnSpPr>
        <p:spPr>
          <a:xfrm flipV="1">
            <a:off x="5715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102223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1.xml" /><Relationship Id="rId4" Type="http://schemas.openxmlformats.org/officeDocument/2006/relationships/image" Target="../media/image5.png" /></Relationships>
</file>

<file path=ppt/slides/_rels/slide10.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1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 /><Relationship Id="rId7" Type="http://schemas.openxmlformats.org/officeDocument/2006/relationships/image" Target="../media/image6.png"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1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Metin kutusu 5"/>
          <p:cNvSpPr txBox="1">
            <a:spLocks noChangeArrowheads="1"/>
          </p:cNvSpPr>
          <p:nvPr/>
        </p:nvSpPr>
        <p:spPr bwMode="auto">
          <a:xfrm>
            <a:off x="755576" y="836712"/>
            <a:ext cx="4800600" cy="3046988"/>
          </a:xfrm>
          <a:prstGeom prst="rect">
            <a:avLst/>
          </a:prstGeom>
          <a:noFill/>
          <a:ln w="9525">
            <a:noFill/>
            <a:miter lim="800000"/>
            <a:headEnd/>
            <a:tailEnd/>
          </a:ln>
        </p:spPr>
        <p:txBody>
          <a:bodyPr>
            <a:spAutoFit/>
          </a:bodyPr>
          <a:lstStyle/>
          <a:p>
            <a:pPr algn="ctr"/>
            <a:r>
              <a:rPr lang="tr-TR" sz="3200" b="1" dirty="0">
                <a:solidFill>
                  <a:schemeClr val="tx1">
                    <a:lumMod val="75000"/>
                    <a:lumOff val="25000"/>
                  </a:schemeClr>
                </a:solidFill>
                <a:latin typeface="Gill Sans MT" pitchFamily="34" charset="0"/>
              </a:rPr>
              <a:t>BİLİM VE SANAT MERKEZLERİ ÖĞRENCİ SEÇİM SÜRECİ VE BİLİM SANAT MERKEZİ TANITIMI</a:t>
            </a:r>
          </a:p>
        </p:txBody>
      </p:sp>
      <p:pic>
        <p:nvPicPr>
          <p:cNvPr id="9230" name="Picture 4" descr="C:\Users\dell\Desktop\387-3872599_interview-improving-the-customer-branch-head-development-program.png"/>
          <p:cNvPicPr>
            <a:picLocks noChangeAspect="1" noChangeArrowheads="1"/>
          </p:cNvPicPr>
          <p:nvPr/>
        </p:nvPicPr>
        <p:blipFill>
          <a:blip r:embed="rId2" cstate="print"/>
          <a:srcRect/>
          <a:stretch>
            <a:fillRect/>
          </a:stretch>
        </p:blipFill>
        <p:spPr bwMode="auto">
          <a:xfrm>
            <a:off x="179512" y="4597400"/>
            <a:ext cx="2500312" cy="2260600"/>
          </a:xfrm>
          <a:prstGeom prst="rect">
            <a:avLst/>
          </a:prstGeom>
          <a:noFill/>
          <a:ln w="9525">
            <a:noFill/>
            <a:miter lim="800000"/>
            <a:headEnd/>
            <a:tailEnd/>
          </a:ln>
        </p:spPr>
      </p:pic>
      <p:pic>
        <p:nvPicPr>
          <p:cNvPr id="9231" name="Picture 1" descr="C:\Users\dell\Desktop\indir.jpg"/>
          <p:cNvPicPr>
            <a:picLocks noChangeAspect="1" noChangeArrowheads="1"/>
          </p:cNvPicPr>
          <p:nvPr/>
        </p:nvPicPr>
        <p:blipFill>
          <a:blip r:embed="rId3" cstate="print"/>
          <a:srcRect/>
          <a:stretch>
            <a:fillRect/>
          </a:stretch>
        </p:blipFill>
        <p:spPr bwMode="auto">
          <a:xfrm>
            <a:off x="6228184" y="4571301"/>
            <a:ext cx="2143125" cy="2857500"/>
          </a:xfrm>
          <a:prstGeom prst="rect">
            <a:avLst/>
          </a:prstGeom>
          <a:noFill/>
          <a:ln w="9525">
            <a:noFill/>
            <a:miter lim="800000"/>
            <a:headEnd/>
            <a:tailEnd/>
          </a:ln>
        </p:spPr>
      </p:pic>
      <p:pic>
        <p:nvPicPr>
          <p:cNvPr id="9232" name="Picture 2" descr="C:\Users\dell\Desktop\indir.png"/>
          <p:cNvPicPr>
            <a:picLocks noChangeAspect="1" noChangeArrowheads="1"/>
          </p:cNvPicPr>
          <p:nvPr/>
        </p:nvPicPr>
        <p:blipFill>
          <a:blip r:embed="rId4" cstate="print"/>
          <a:srcRect/>
          <a:stretch>
            <a:fillRect/>
          </a:stretch>
        </p:blipFill>
        <p:spPr bwMode="auto">
          <a:xfrm>
            <a:off x="3382441" y="4571301"/>
            <a:ext cx="2143125" cy="28575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9459" name="Dikdörtgen 3"/>
          <p:cNvSpPr>
            <a:spLocks noChangeArrowheads="1"/>
          </p:cNvSpPr>
          <p:nvPr/>
        </p:nvSpPr>
        <p:spPr bwMode="auto">
          <a:xfrm>
            <a:off x="755576" y="1124744"/>
            <a:ext cx="4164387" cy="4708981"/>
          </a:xfrm>
          <a:prstGeom prst="rect">
            <a:avLst/>
          </a:prstGeom>
          <a:noFill/>
          <a:ln w="9525">
            <a:noFill/>
            <a:miter lim="800000"/>
            <a:headEnd/>
            <a:tailEnd/>
          </a:ln>
        </p:spPr>
        <p:txBody>
          <a:bodyPr wrap="square">
            <a:spAutoFit/>
          </a:bodyPr>
          <a:lstStyle/>
          <a:p>
            <a:endParaRPr lang="tr-TR" sz="2000" b="1" dirty="0">
              <a:solidFill>
                <a:srgbClr val="FF0000"/>
              </a:solidFill>
              <a:latin typeface="Gill Sans MT" pitchFamily="34" charset="0"/>
            </a:endParaRPr>
          </a:p>
          <a:p>
            <a:r>
              <a:rPr lang="tr-TR" sz="2000" b="1" dirty="0">
                <a:latin typeface="Gill Sans MT" pitchFamily="34" charset="0"/>
              </a:rPr>
              <a:t>Ön Değerlendirme Uygulama Esasları </a:t>
            </a:r>
          </a:p>
          <a:p>
            <a:endParaRPr lang="tr-TR" sz="2000" dirty="0">
              <a:latin typeface="Gill Sans MT" pitchFamily="34" charset="0"/>
            </a:endParaRPr>
          </a:p>
          <a:p>
            <a:r>
              <a:rPr lang="tr-TR" sz="2000" dirty="0">
                <a:latin typeface="Gill Sans MT" pitchFamily="34" charset="0"/>
              </a:rPr>
              <a:t>Ön değerlendirme uygulamaları </a:t>
            </a:r>
          </a:p>
          <a:p>
            <a:pPr marL="457200" indent="-457200">
              <a:buAutoNum type="alphaLcParenR"/>
            </a:pPr>
            <a:r>
              <a:rPr lang="tr-TR" sz="2000" dirty="0">
                <a:latin typeface="Gill Sans MT" pitchFamily="34" charset="0"/>
              </a:rPr>
              <a:t>genel zihinsel yetenek alanı için il tanılama sınav komisyonları tarafından </a:t>
            </a:r>
            <a:r>
              <a:rPr lang="tr-TR" sz="2000" b="1" i="1" dirty="0">
                <a:solidFill>
                  <a:srgbClr val="FF0000"/>
                </a:solidFill>
                <a:latin typeface="Gill Sans MT" pitchFamily="34" charset="0"/>
              </a:rPr>
              <a:t>belirlenen uygulama merkezlerinde</a:t>
            </a:r>
            <a:r>
              <a:rPr lang="tr-TR" sz="2000" dirty="0">
                <a:latin typeface="Gill Sans MT" pitchFamily="34" charset="0"/>
              </a:rPr>
              <a:t>, </a:t>
            </a:r>
          </a:p>
          <a:p>
            <a:pPr marL="457200" indent="-457200">
              <a:buAutoNum type="alphaLcParenR"/>
            </a:pPr>
            <a:r>
              <a:rPr lang="tr-TR" sz="2000" dirty="0">
                <a:latin typeface="Gill Sans MT" pitchFamily="34" charset="0"/>
              </a:rPr>
              <a:t>resim ve müzik yetenek alanları için ise </a:t>
            </a:r>
            <a:r>
              <a:rPr lang="tr-TR" sz="2000" b="1" i="1" dirty="0">
                <a:solidFill>
                  <a:srgbClr val="FF0000"/>
                </a:solidFill>
                <a:latin typeface="Gill Sans MT" pitchFamily="34" charset="0"/>
              </a:rPr>
              <a:t>öğrencilerin kayıtlı bulundukları okullarda </a:t>
            </a:r>
          </a:p>
          <a:p>
            <a:pPr marL="457200" indent="-457200">
              <a:buAutoNum type="alphaLcParenR"/>
            </a:pPr>
            <a:r>
              <a:rPr lang="tr-TR" sz="2000" dirty="0">
                <a:solidFill>
                  <a:schemeClr val="accent3">
                    <a:lumMod val="75000"/>
                  </a:schemeClr>
                </a:solidFill>
                <a:latin typeface="Gill Sans MT" pitchFamily="34" charset="0"/>
              </a:rPr>
              <a:t>19 Şubat-08 Mayıs 2022 </a:t>
            </a:r>
            <a:r>
              <a:rPr lang="tr-TR" sz="2000" dirty="0">
                <a:latin typeface="Gill Sans MT" pitchFamily="34" charset="0"/>
              </a:rPr>
              <a:t>tarihleri arasında yapılacaktır. </a:t>
            </a:r>
          </a:p>
        </p:txBody>
      </p:sp>
      <p:pic>
        <p:nvPicPr>
          <p:cNvPr id="19460" name="Picture 2" descr="C:\Users\dell\Desktop\bebekler-icin-oyuncak-secimi.jpg"/>
          <p:cNvPicPr>
            <a:picLocks noChangeAspect="1" noChangeArrowheads="1"/>
          </p:cNvPicPr>
          <p:nvPr/>
        </p:nvPicPr>
        <p:blipFill>
          <a:blip r:embed="rId2" cstate="print"/>
          <a:srcRect/>
          <a:stretch>
            <a:fillRect/>
          </a:stretch>
        </p:blipFill>
        <p:spPr bwMode="auto">
          <a:xfrm>
            <a:off x="4572000" y="2095500"/>
            <a:ext cx="4357688" cy="319193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0483" name="Dikdörtgen 3"/>
          <p:cNvSpPr>
            <a:spLocks noChangeArrowheads="1"/>
          </p:cNvSpPr>
          <p:nvPr/>
        </p:nvSpPr>
        <p:spPr bwMode="auto">
          <a:xfrm>
            <a:off x="1071563" y="1143001"/>
            <a:ext cx="7715250" cy="5632311"/>
          </a:xfrm>
          <a:prstGeom prst="rect">
            <a:avLst/>
          </a:prstGeom>
          <a:noFill/>
          <a:ln w="9525">
            <a:noFill/>
            <a:miter lim="800000"/>
            <a:headEnd/>
            <a:tailEnd/>
          </a:ln>
        </p:spPr>
        <p:txBody>
          <a:bodyPr>
            <a:spAutoFit/>
          </a:bodyPr>
          <a:lstStyle/>
          <a:p>
            <a:r>
              <a:rPr lang="tr-TR" b="1" dirty="0">
                <a:solidFill>
                  <a:srgbClr val="FF0000"/>
                </a:solidFill>
                <a:latin typeface="Gill Sans MT" pitchFamily="34" charset="0"/>
              </a:rPr>
              <a:t>b) </a:t>
            </a:r>
            <a:r>
              <a:rPr lang="tr-TR" dirty="0">
                <a:latin typeface="Gill Sans MT" pitchFamily="34" charset="0"/>
              </a:rPr>
              <a:t>Uygulamaya girecek öğrencilerin </a:t>
            </a:r>
            <a:r>
              <a:rPr lang="tr-TR" b="1" i="1" dirty="0">
                <a:solidFill>
                  <a:srgbClr val="FF0000"/>
                </a:solidFill>
                <a:latin typeface="Gill Sans MT" pitchFamily="34" charset="0"/>
              </a:rPr>
              <a:t>randevuları, il tanılama sınav komisyonlarınca MEBBİS/BİLSEM İşlemleri Modülü </a:t>
            </a:r>
            <a:r>
              <a:rPr lang="tr-TR" dirty="0">
                <a:latin typeface="Gill Sans MT" pitchFamily="34" charset="0"/>
              </a:rPr>
              <a:t>üzerinden verilecektir. </a:t>
            </a:r>
          </a:p>
          <a:p>
            <a:endParaRPr lang="tr-TR" dirty="0">
              <a:latin typeface="Gill Sans MT" pitchFamily="34" charset="0"/>
            </a:endParaRPr>
          </a:p>
          <a:p>
            <a:r>
              <a:rPr lang="tr-TR" b="1" dirty="0">
                <a:solidFill>
                  <a:srgbClr val="FF0000"/>
                </a:solidFill>
                <a:latin typeface="Gill Sans MT" pitchFamily="34" charset="0"/>
              </a:rPr>
              <a:t>c) </a:t>
            </a:r>
            <a:r>
              <a:rPr lang="tr-TR" dirty="0">
                <a:latin typeface="Gill Sans MT" pitchFamily="34" charset="0"/>
              </a:rPr>
              <a:t>Genel zihinsel yetenek alanı ön değerlendirme uygulamalarında öncelikle uygulamanın yapıldığı bölgedeki </a:t>
            </a:r>
            <a:r>
              <a:rPr lang="tr-TR" b="1" i="1" dirty="0">
                <a:solidFill>
                  <a:srgbClr val="FF0000"/>
                </a:solidFill>
                <a:latin typeface="Gill Sans MT" pitchFamily="34" charset="0"/>
              </a:rPr>
              <a:t>RAM’larda görev yapan uygulayıcılar</a:t>
            </a:r>
            <a:r>
              <a:rPr lang="tr-TR" dirty="0">
                <a:latin typeface="Gill Sans MT" pitchFamily="34" charset="0"/>
              </a:rPr>
              <a:t> görevlendirilecek, uygulayıcı ihtiyacının karşılanamaması durumunda ise farklı RAM’larda görev yapan uygulayıcılar da görevlendirilebilecektir.</a:t>
            </a:r>
          </a:p>
          <a:p>
            <a:endParaRPr lang="tr-TR" b="1" dirty="0">
              <a:latin typeface="Gill Sans MT" pitchFamily="34" charset="0"/>
            </a:endParaRPr>
          </a:p>
          <a:p>
            <a:r>
              <a:rPr lang="tr-TR" b="1" dirty="0">
                <a:solidFill>
                  <a:srgbClr val="FF0000"/>
                </a:solidFill>
                <a:latin typeface="Gill Sans MT" pitchFamily="34" charset="0"/>
              </a:rPr>
              <a:t>ç) </a:t>
            </a:r>
            <a:r>
              <a:rPr lang="tr-TR" dirty="0">
                <a:latin typeface="Gill Sans MT" pitchFamily="34" charset="0"/>
              </a:rPr>
              <a:t>Öğretmen ve öğrencilerin uygulamaya çağrı cihazı, telsiz, radyo, cep telefonu gibi haberleşme araçları ile veri bank, dizüstü bilgisayar, el bilgisayarı, cep bilgisayarı, saat dışında fonksiyonu bulunan saat vb. her türlü bilgisayar özelliği olan, özel elektronik donanımlı aletler, hesap makinesi, fotoğraf makinesi, kamera vb. </a:t>
            </a:r>
            <a:r>
              <a:rPr lang="tr-TR" b="1" i="1" dirty="0">
                <a:solidFill>
                  <a:srgbClr val="FF0000"/>
                </a:solidFill>
                <a:latin typeface="Gill Sans MT" pitchFamily="34" charset="0"/>
              </a:rPr>
              <a:t>cihazlarla gelmeleri yasaktır. </a:t>
            </a:r>
          </a:p>
          <a:p>
            <a:endParaRPr lang="tr-TR" dirty="0">
              <a:latin typeface="Gill Sans MT" pitchFamily="34" charset="0"/>
            </a:endParaRPr>
          </a:p>
          <a:p>
            <a:r>
              <a:rPr lang="tr-TR" b="1" dirty="0">
                <a:solidFill>
                  <a:srgbClr val="FF0000"/>
                </a:solidFill>
                <a:latin typeface="Gill Sans MT" pitchFamily="34" charset="0"/>
              </a:rPr>
              <a:t>d) </a:t>
            </a:r>
            <a:r>
              <a:rPr lang="tr-TR" dirty="0">
                <a:latin typeface="Gill Sans MT" pitchFamily="34" charset="0"/>
              </a:rPr>
              <a:t>Genel zihinsel yetenek alanı ön değerlendirme uygulamaları </a:t>
            </a:r>
            <a:r>
              <a:rPr lang="tr-TR" b="1" i="1" dirty="0">
                <a:solidFill>
                  <a:srgbClr val="FF0000"/>
                </a:solidFill>
                <a:latin typeface="Gill Sans MT" pitchFamily="34" charset="0"/>
              </a:rPr>
              <a:t>cumartesi/pazar günleri ve her gün için 5 (beş) oturum</a:t>
            </a:r>
            <a:r>
              <a:rPr lang="tr-TR" dirty="0">
                <a:latin typeface="Gill Sans MT" pitchFamily="34" charset="0"/>
              </a:rPr>
              <a:t> şeklinde yapılacaktır. </a:t>
            </a:r>
          </a:p>
          <a:p>
            <a:endParaRPr lang="tr-TR" b="1"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1507" name="Dikdörtgen 3"/>
          <p:cNvSpPr>
            <a:spLocks noChangeArrowheads="1"/>
          </p:cNvSpPr>
          <p:nvPr/>
        </p:nvSpPr>
        <p:spPr bwMode="auto">
          <a:xfrm>
            <a:off x="755576" y="1700808"/>
            <a:ext cx="8031237" cy="4401205"/>
          </a:xfrm>
          <a:prstGeom prst="rect">
            <a:avLst/>
          </a:prstGeom>
          <a:noFill/>
          <a:ln w="9525">
            <a:noFill/>
            <a:miter lim="800000"/>
            <a:headEnd/>
            <a:tailEnd/>
          </a:ln>
        </p:spPr>
        <p:txBody>
          <a:bodyPr wrap="square">
            <a:spAutoFit/>
          </a:bodyPr>
          <a:lstStyle/>
          <a:p>
            <a:r>
              <a:rPr lang="tr-TR" sz="2000" b="1" dirty="0">
                <a:solidFill>
                  <a:srgbClr val="FF0000"/>
                </a:solidFill>
                <a:latin typeface="Gill Sans MT" pitchFamily="34" charset="0"/>
              </a:rPr>
              <a:t>e) </a:t>
            </a:r>
            <a:r>
              <a:rPr lang="tr-TR" sz="2000" dirty="0">
                <a:latin typeface="Gill Sans MT" pitchFamily="34" charset="0"/>
              </a:rPr>
              <a:t>Resim ve müzik yetenek alanları </a:t>
            </a:r>
            <a:r>
              <a:rPr lang="tr-TR" sz="2000" b="1" i="1" dirty="0">
                <a:solidFill>
                  <a:srgbClr val="FF0000"/>
                </a:solidFill>
                <a:latin typeface="Gill Sans MT" pitchFamily="34" charset="0"/>
              </a:rPr>
              <a:t>ön değerlendirme uygulamaları sınıf öğretmenleri </a:t>
            </a:r>
            <a:r>
              <a:rPr lang="tr-TR" sz="2000" dirty="0">
                <a:latin typeface="Gill Sans MT" pitchFamily="34" charset="0"/>
              </a:rPr>
              <a:t>tarafından yürütülecektir.</a:t>
            </a:r>
          </a:p>
          <a:p>
            <a:endParaRPr lang="tr-TR" sz="2000" dirty="0">
              <a:solidFill>
                <a:srgbClr val="FF0000"/>
              </a:solidFill>
              <a:latin typeface="Gill Sans MT" pitchFamily="34" charset="0"/>
            </a:endParaRPr>
          </a:p>
          <a:p>
            <a:r>
              <a:rPr lang="tr-TR" sz="2000" b="1" dirty="0">
                <a:solidFill>
                  <a:srgbClr val="FF0000"/>
                </a:solidFill>
                <a:latin typeface="Gill Sans MT" pitchFamily="34" charset="0"/>
              </a:rPr>
              <a:t>f) </a:t>
            </a:r>
            <a:r>
              <a:rPr lang="tr-TR" sz="2000" dirty="0">
                <a:latin typeface="Gill Sans MT" pitchFamily="34" charset="0"/>
              </a:rPr>
              <a:t>Ön değerlendirme uygulamalarında </a:t>
            </a:r>
            <a:r>
              <a:rPr lang="tr-TR" sz="2000" b="1" i="1" dirty="0">
                <a:solidFill>
                  <a:srgbClr val="FF0000"/>
                </a:solidFill>
                <a:latin typeface="Gill Sans MT" pitchFamily="34" charset="0"/>
              </a:rPr>
              <a:t>Bakanlıkça belirlenen ölçme araçları </a:t>
            </a:r>
            <a:r>
              <a:rPr lang="tr-TR" sz="2000" dirty="0">
                <a:latin typeface="Gill Sans MT" pitchFamily="34" charset="0"/>
              </a:rPr>
              <a:t>kullanılacaktır. Uygulamalara ilişkin usul ve esaslar ile ilgili ayrıca bilgilendirme yapılacaktır. </a:t>
            </a:r>
          </a:p>
          <a:p>
            <a:endParaRPr lang="tr-TR" sz="2000" dirty="0">
              <a:solidFill>
                <a:srgbClr val="FF0000"/>
              </a:solidFill>
              <a:latin typeface="Gill Sans MT" pitchFamily="34" charset="0"/>
            </a:endParaRPr>
          </a:p>
          <a:p>
            <a:r>
              <a:rPr lang="tr-TR" sz="2000" b="1" dirty="0">
                <a:solidFill>
                  <a:srgbClr val="FF0000"/>
                </a:solidFill>
                <a:latin typeface="Gill Sans MT" pitchFamily="34" charset="0"/>
              </a:rPr>
              <a:t>g) </a:t>
            </a:r>
            <a:r>
              <a:rPr lang="tr-TR" sz="2000" dirty="0">
                <a:latin typeface="Gill Sans MT" pitchFamily="34" charset="0"/>
              </a:rPr>
              <a:t>Ön değerlendirme uygulamasına girecek öğrencilerin “</a:t>
            </a:r>
            <a:r>
              <a:rPr lang="tr-TR" sz="2000" b="1" i="1" dirty="0">
                <a:solidFill>
                  <a:srgbClr val="FF0000"/>
                </a:solidFill>
                <a:latin typeface="Gill Sans MT" pitchFamily="34" charset="0"/>
              </a:rPr>
              <a:t>Uygulama Giriş Belgeleri” 02 Şubat 2022 tarihinde e-Okul Yönetim Bilgi Sistemi /İlkokul Ortaokul Kurum İşlemleri/Sınav İşlemleri </a:t>
            </a:r>
            <a:r>
              <a:rPr lang="tr-TR" sz="2000" b="1" i="1" dirty="0" err="1">
                <a:solidFill>
                  <a:srgbClr val="FF0000"/>
                </a:solidFill>
                <a:latin typeface="Gill Sans MT" pitchFamily="34" charset="0"/>
              </a:rPr>
              <a:t>Modülü’nde</a:t>
            </a:r>
            <a:r>
              <a:rPr lang="tr-TR" sz="2000" dirty="0">
                <a:latin typeface="Gill Sans MT" pitchFamily="34" charset="0"/>
              </a:rPr>
              <a:t> yayımlanacak olup </a:t>
            </a:r>
            <a:r>
              <a:rPr lang="tr-TR" sz="2000" b="1" i="1" dirty="0">
                <a:solidFill>
                  <a:schemeClr val="accent3">
                    <a:lumMod val="75000"/>
                  </a:schemeClr>
                </a:solidFill>
                <a:latin typeface="Gill Sans MT" pitchFamily="34" charset="0"/>
              </a:rPr>
              <a:t>fotoğraflı giriş belgeleri okul müdürlükleri tarafından onaylanarak öğrenci velilerine imza karşılığında</a:t>
            </a:r>
            <a:r>
              <a:rPr lang="tr-TR" sz="2000" dirty="0">
                <a:latin typeface="Gill Sans MT" pitchFamily="34" charset="0"/>
              </a:rPr>
              <a:t> teslim edilecektir.</a:t>
            </a:r>
            <a:endParaRPr lang="tr-TR" sz="2000" dirty="0">
              <a:solidFill>
                <a:srgbClr val="FF0000"/>
              </a:solidFill>
              <a:latin typeface="Gill Sans MT" pitchFamily="34" charset="0"/>
            </a:endParaRPr>
          </a:p>
          <a:p>
            <a:endParaRPr lang="tr-TR" sz="2000" dirty="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2531" name="Dikdörtgen 3"/>
          <p:cNvSpPr>
            <a:spLocks noChangeArrowheads="1"/>
          </p:cNvSpPr>
          <p:nvPr/>
        </p:nvSpPr>
        <p:spPr bwMode="auto">
          <a:xfrm>
            <a:off x="1071563" y="1143001"/>
            <a:ext cx="7715250" cy="4832092"/>
          </a:xfrm>
          <a:prstGeom prst="rect">
            <a:avLst/>
          </a:prstGeom>
          <a:noFill/>
          <a:ln w="9525">
            <a:noFill/>
            <a:miter lim="800000"/>
            <a:headEnd/>
            <a:tailEnd/>
          </a:ln>
        </p:spPr>
        <p:txBody>
          <a:bodyPr>
            <a:spAutoFit/>
          </a:bodyPr>
          <a:lstStyle/>
          <a:p>
            <a:r>
              <a:rPr lang="tr-TR" b="1" dirty="0">
                <a:latin typeface="Gill Sans MT" pitchFamily="34" charset="0"/>
              </a:rPr>
              <a:t>Bireysel Değerlendirme Uygulama Esasları </a:t>
            </a:r>
          </a:p>
          <a:p>
            <a:endParaRPr lang="tr-TR" dirty="0">
              <a:latin typeface="Gill Sans MT" pitchFamily="34" charset="0"/>
            </a:endParaRPr>
          </a:p>
          <a:p>
            <a:r>
              <a:rPr lang="tr-TR" sz="1600" dirty="0">
                <a:latin typeface="Gill Sans MT" pitchFamily="34" charset="0"/>
              </a:rPr>
              <a:t>	Ön değerlendirme uygulamaları tamamlandıktan sonra </a:t>
            </a:r>
            <a:r>
              <a:rPr lang="tr-TR" sz="1600" b="1" i="1" dirty="0">
                <a:solidFill>
                  <a:srgbClr val="FF0000"/>
                </a:solidFill>
                <a:latin typeface="Gill Sans MT" pitchFamily="34" charset="0"/>
              </a:rPr>
              <a:t>yetenek alanlarına göre Bakanlık tarafından belirlenecek puanı geçen öğrenciler yetenek alanlarına göre bireysel değerlendirmeye </a:t>
            </a:r>
            <a:r>
              <a:rPr lang="tr-TR" sz="1600" dirty="0">
                <a:latin typeface="Gill Sans MT" pitchFamily="34" charset="0"/>
              </a:rPr>
              <a:t>alınacaktır. </a:t>
            </a:r>
          </a:p>
          <a:p>
            <a:r>
              <a:rPr lang="tr-TR" sz="1600" dirty="0">
                <a:latin typeface="Gill Sans MT" pitchFamily="34" charset="0"/>
              </a:rPr>
              <a:t>	Bireysel değerlendirme uygulamaları sonucunda </a:t>
            </a:r>
            <a:r>
              <a:rPr lang="tr-TR" sz="1600" b="1" i="1" dirty="0">
                <a:solidFill>
                  <a:srgbClr val="FF0000"/>
                </a:solidFill>
                <a:latin typeface="Gill Sans MT" pitchFamily="34" charset="0"/>
              </a:rPr>
              <a:t>Bakanlık tarafından yetenek alanlarına göre belirlenecek olan puanı geçen öğrenciler bilim ve sanat merkezine kayıt hakkı kazanacaktır</a:t>
            </a:r>
            <a:r>
              <a:rPr lang="tr-TR" sz="1600" dirty="0">
                <a:latin typeface="Gill Sans MT" pitchFamily="34" charset="0"/>
              </a:rPr>
              <a:t>. </a:t>
            </a:r>
          </a:p>
          <a:p>
            <a:endParaRPr lang="tr-TR" sz="1600" dirty="0">
              <a:latin typeface="Gill Sans MT" pitchFamily="34" charset="0"/>
            </a:endParaRPr>
          </a:p>
          <a:p>
            <a:r>
              <a:rPr lang="tr-TR" sz="1600" b="1" dirty="0">
                <a:solidFill>
                  <a:srgbClr val="FF0000"/>
                </a:solidFill>
                <a:latin typeface="Gill Sans MT" pitchFamily="34" charset="0"/>
              </a:rPr>
              <a:t>a</a:t>
            </a:r>
            <a:r>
              <a:rPr lang="tr-TR" sz="1600" b="1" i="1" dirty="0">
                <a:solidFill>
                  <a:srgbClr val="FF0000"/>
                </a:solidFill>
                <a:latin typeface="Gill Sans MT" pitchFamily="34" charset="0"/>
              </a:rPr>
              <a:t>) MEBBİS/BİLSEM Modülü /Bireysel Değerlendirme </a:t>
            </a:r>
            <a:r>
              <a:rPr lang="tr-TR" sz="1600" dirty="0">
                <a:latin typeface="Gill Sans MT" pitchFamily="34" charset="0"/>
              </a:rPr>
              <a:t>İşlemleri ekranı üzerinden verilen randevu bilgilerinin yer aldığı fotoğraflı giriş belgeleri okul müdürlüklerince </a:t>
            </a:r>
            <a:r>
              <a:rPr lang="tr-TR" sz="1600" b="1" i="1" dirty="0">
                <a:solidFill>
                  <a:srgbClr val="FF0000"/>
                </a:solidFill>
                <a:latin typeface="Gill Sans MT" pitchFamily="34" charset="0"/>
              </a:rPr>
              <a:t>03 Haziran 2022 tarihinden itibaren e-Okul Yönetim Bilgi Sistemi/ İlkokul Ortaokul Kurum İşlemleri/ Sınav İşlemleri Modülünde yazdırılarak öğrenci velilerine imza karşılığında</a:t>
            </a:r>
            <a:r>
              <a:rPr lang="tr-TR" sz="1600" dirty="0">
                <a:latin typeface="Gill Sans MT" pitchFamily="34" charset="0"/>
              </a:rPr>
              <a:t> teslim edilecektir. </a:t>
            </a:r>
          </a:p>
          <a:p>
            <a:endParaRPr lang="tr-TR" sz="1600" dirty="0">
              <a:latin typeface="Gill Sans MT" pitchFamily="34" charset="0"/>
            </a:endParaRPr>
          </a:p>
          <a:p>
            <a:r>
              <a:rPr lang="tr-TR" sz="1600" b="1" dirty="0">
                <a:solidFill>
                  <a:srgbClr val="FF0000"/>
                </a:solidFill>
                <a:latin typeface="Gill Sans MT" pitchFamily="34" charset="0"/>
              </a:rPr>
              <a:t>b) </a:t>
            </a:r>
            <a:r>
              <a:rPr lang="tr-TR" sz="1600" dirty="0">
                <a:latin typeface="Gill Sans MT" pitchFamily="34" charset="0"/>
              </a:rPr>
              <a:t>Uygulama giriş belgelerinin yayımlandığının </a:t>
            </a:r>
            <a:r>
              <a:rPr lang="tr-TR" sz="1600" b="1" i="1" dirty="0">
                <a:solidFill>
                  <a:srgbClr val="FF0000"/>
                </a:solidFill>
                <a:latin typeface="Gill Sans MT" pitchFamily="34" charset="0"/>
              </a:rPr>
              <a:t>duyurulma sorumluluğu okul müdürlüklerine, imza karşılığı teslim alınma sorumluluğu ise öğrenci velilerine </a:t>
            </a:r>
            <a:r>
              <a:rPr lang="tr-TR" sz="1600" dirty="0">
                <a:latin typeface="Gill Sans MT" pitchFamily="34" charset="0"/>
              </a:rPr>
              <a:t>aittir. Belgelerin imza karşılığı teslimi zorunlu olup bu durum dışında yapılan uygulamaların sorumluluğu okul müdürlüklerine aittir.</a:t>
            </a:r>
            <a:endParaRPr lang="tr-TR" sz="1600" dirty="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3555" name="Dikdörtgen 3"/>
          <p:cNvSpPr>
            <a:spLocks noChangeArrowheads="1"/>
          </p:cNvSpPr>
          <p:nvPr/>
        </p:nvSpPr>
        <p:spPr bwMode="auto">
          <a:xfrm>
            <a:off x="1071563" y="1143000"/>
            <a:ext cx="7715250" cy="5324535"/>
          </a:xfrm>
          <a:prstGeom prst="rect">
            <a:avLst/>
          </a:prstGeom>
          <a:noFill/>
          <a:ln w="9525">
            <a:noFill/>
            <a:miter lim="800000"/>
            <a:headEnd/>
            <a:tailEnd/>
          </a:ln>
        </p:spPr>
        <p:txBody>
          <a:bodyPr>
            <a:spAutoFit/>
          </a:bodyPr>
          <a:lstStyle/>
          <a:p>
            <a:r>
              <a:rPr lang="tr-TR" sz="2000" b="1" dirty="0">
                <a:latin typeface="Gill Sans MT" pitchFamily="34" charset="0"/>
              </a:rPr>
              <a:t>Bireysel Değerlendirme Uygulama Esasları </a:t>
            </a:r>
          </a:p>
          <a:p>
            <a:endParaRPr lang="tr-TR" sz="2000" dirty="0">
              <a:latin typeface="Gill Sans MT" pitchFamily="34" charset="0"/>
            </a:endParaRPr>
          </a:p>
          <a:p>
            <a:r>
              <a:rPr lang="tr-TR" sz="2000" b="1" dirty="0">
                <a:solidFill>
                  <a:srgbClr val="FF0000"/>
                </a:solidFill>
                <a:latin typeface="Gill Sans MT" pitchFamily="34" charset="0"/>
              </a:rPr>
              <a:t>c) </a:t>
            </a:r>
            <a:r>
              <a:rPr lang="tr-TR" sz="2000" dirty="0">
                <a:latin typeface="Gill Sans MT" pitchFamily="34" charset="0"/>
              </a:rPr>
              <a:t>Öğretmen ve öğrencilerin uygulamaya çağrı cihazı, telsiz, radyo, cep telefonu gibi haberleşme araçları ile veri bank, dizüstü bilgisayar, el bilgisayarı, cep bilgisayarı, saat dışında fonksiyonu bulunan saat vb. her türlü bilgisayar özelliği olan, özel elektronik donanımlı aletler, hesap makinesi, fotoğraf makinesi, kamera vb. cihazlarla gelmeleri yasaktır. </a:t>
            </a:r>
          </a:p>
          <a:p>
            <a:endParaRPr lang="tr-TR" sz="2000" dirty="0">
              <a:latin typeface="Gill Sans MT" pitchFamily="34" charset="0"/>
            </a:endParaRPr>
          </a:p>
          <a:p>
            <a:r>
              <a:rPr lang="tr-TR" sz="2000" b="1" dirty="0">
                <a:solidFill>
                  <a:srgbClr val="FF0000"/>
                </a:solidFill>
                <a:latin typeface="Gill Sans MT" pitchFamily="34" charset="0"/>
              </a:rPr>
              <a:t>ç) </a:t>
            </a:r>
            <a:r>
              <a:rPr lang="tr-TR" sz="2000" b="1" i="1" dirty="0">
                <a:solidFill>
                  <a:srgbClr val="FF0000"/>
                </a:solidFill>
                <a:latin typeface="Gill Sans MT" pitchFamily="34" charset="0"/>
              </a:rPr>
              <a:t>Resim ve müzik yetenek alanlarında </a:t>
            </a:r>
            <a:r>
              <a:rPr lang="tr-TR" sz="2000" dirty="0">
                <a:latin typeface="Gill Sans MT" pitchFamily="34" charset="0"/>
              </a:rPr>
              <a:t>değerlendirmeye alınacak öğrenciler giriş belgelerinde belirtilen saatten </a:t>
            </a:r>
            <a:r>
              <a:rPr lang="tr-TR" sz="2000" b="1" i="1" dirty="0">
                <a:solidFill>
                  <a:srgbClr val="FF0000"/>
                </a:solidFill>
                <a:latin typeface="Gill Sans MT" pitchFamily="34" charset="0"/>
              </a:rPr>
              <a:t>30 dakika önce</a:t>
            </a:r>
            <a:r>
              <a:rPr lang="tr-TR" sz="2000" dirty="0">
                <a:latin typeface="Gill Sans MT" pitchFamily="34" charset="0"/>
              </a:rPr>
              <a:t>; </a:t>
            </a:r>
            <a:r>
              <a:rPr lang="tr-TR" sz="2000" b="1" i="1" dirty="0">
                <a:solidFill>
                  <a:srgbClr val="92D050"/>
                </a:solidFill>
                <a:latin typeface="Gill Sans MT" pitchFamily="34" charset="0"/>
              </a:rPr>
              <a:t>genel zihinsel yetenek alanında </a:t>
            </a:r>
            <a:r>
              <a:rPr lang="tr-TR" sz="2000" dirty="0">
                <a:latin typeface="Gill Sans MT" pitchFamily="34" charset="0"/>
              </a:rPr>
              <a:t>uygulamaya alınacak öğrenciler ise giriş belgelerinde </a:t>
            </a:r>
            <a:r>
              <a:rPr lang="tr-TR" sz="2000" b="1" i="1" dirty="0">
                <a:solidFill>
                  <a:srgbClr val="92D050"/>
                </a:solidFill>
                <a:latin typeface="Gill Sans MT" pitchFamily="34" charset="0"/>
              </a:rPr>
              <a:t>yer alan saatte</a:t>
            </a:r>
            <a:r>
              <a:rPr lang="tr-TR" sz="2000" dirty="0">
                <a:latin typeface="Gill Sans MT" pitchFamily="34" charset="0"/>
              </a:rPr>
              <a:t> uygulama merkezlerinde hazır bulunacaklardır. Öğrenciler giriş belgelerindeki randevu saatinden </a:t>
            </a:r>
            <a:r>
              <a:rPr lang="tr-TR" sz="2000" b="1" i="1" dirty="0">
                <a:solidFill>
                  <a:srgbClr val="FF0000"/>
                </a:solidFill>
                <a:latin typeface="Gill Sans MT" pitchFamily="34" charset="0"/>
              </a:rPr>
              <a:t>en fazla 15 (on beş) dakikaya kadar olan gecikmelerde </a:t>
            </a:r>
            <a:r>
              <a:rPr lang="tr-TR" sz="2000" dirty="0">
                <a:latin typeface="Gill Sans MT" pitchFamily="34" charset="0"/>
              </a:rPr>
              <a:t>değerlendirmeye alınacak olup bu sürenin aşılmasından sonra değerlendirmeye alınmayacaklardır.</a:t>
            </a:r>
            <a:endParaRPr lang="tr-TR" sz="2000" dirty="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4579" name="Dikdörtgen 3"/>
          <p:cNvSpPr>
            <a:spLocks noChangeArrowheads="1"/>
          </p:cNvSpPr>
          <p:nvPr/>
        </p:nvSpPr>
        <p:spPr bwMode="auto">
          <a:xfrm>
            <a:off x="1071563" y="1143000"/>
            <a:ext cx="7715250" cy="5016758"/>
          </a:xfrm>
          <a:prstGeom prst="rect">
            <a:avLst/>
          </a:prstGeom>
          <a:noFill/>
          <a:ln w="9525">
            <a:noFill/>
            <a:miter lim="800000"/>
            <a:headEnd/>
            <a:tailEnd/>
          </a:ln>
        </p:spPr>
        <p:txBody>
          <a:bodyPr>
            <a:spAutoFit/>
          </a:bodyPr>
          <a:lstStyle/>
          <a:p>
            <a:r>
              <a:rPr lang="tr-TR" sz="2000" b="1" dirty="0">
                <a:latin typeface="Gill Sans MT" pitchFamily="34" charset="0"/>
              </a:rPr>
              <a:t>Bireysel Değerlendirme Uygulama Esasları </a:t>
            </a:r>
          </a:p>
          <a:p>
            <a:endParaRPr lang="tr-TR" sz="2000" dirty="0">
              <a:latin typeface="Gill Sans MT" pitchFamily="34" charset="0"/>
            </a:endParaRPr>
          </a:p>
          <a:p>
            <a:r>
              <a:rPr lang="tr-TR" sz="2000" b="1" dirty="0">
                <a:solidFill>
                  <a:srgbClr val="FF0000"/>
                </a:solidFill>
                <a:latin typeface="Gill Sans MT" pitchFamily="34" charset="0"/>
              </a:rPr>
              <a:t>d) </a:t>
            </a:r>
            <a:r>
              <a:rPr lang="tr-TR" sz="2000" b="1" i="1" dirty="0">
                <a:solidFill>
                  <a:srgbClr val="FF0000"/>
                </a:solidFill>
                <a:latin typeface="Gill Sans MT" pitchFamily="34" charset="0"/>
              </a:rPr>
              <a:t>Genel zihinsel yetenek alanı değerlendirmeleri RAM’larda</a:t>
            </a:r>
            <a:r>
              <a:rPr lang="tr-TR" sz="2000" dirty="0">
                <a:latin typeface="Gill Sans MT" pitchFamily="34" charset="0"/>
              </a:rPr>
              <a:t>, </a:t>
            </a:r>
            <a:r>
              <a:rPr lang="tr-TR" sz="2000" b="1" i="1" dirty="0">
                <a:solidFill>
                  <a:schemeClr val="accent3">
                    <a:lumMod val="75000"/>
                  </a:schemeClr>
                </a:solidFill>
                <a:latin typeface="Gill Sans MT" pitchFamily="34" charset="0"/>
              </a:rPr>
              <a:t>resim ve müzik yetenek alanı değerlendirmeleri ise </a:t>
            </a:r>
            <a:r>
              <a:rPr lang="tr-TR" sz="2000" b="1" i="1" dirty="0" err="1">
                <a:solidFill>
                  <a:schemeClr val="accent3">
                    <a:lumMod val="75000"/>
                  </a:schemeClr>
                </a:solidFill>
                <a:latin typeface="Gill Sans MT" pitchFamily="34" charset="0"/>
              </a:rPr>
              <a:t>BİLSEM’lerde</a:t>
            </a:r>
            <a:r>
              <a:rPr lang="tr-TR" sz="2000" b="1" i="1" dirty="0">
                <a:solidFill>
                  <a:schemeClr val="accent3">
                    <a:lumMod val="75000"/>
                  </a:schemeClr>
                </a:solidFill>
                <a:latin typeface="Gill Sans MT" pitchFamily="34" charset="0"/>
              </a:rPr>
              <a:t> yapılacaktır </a:t>
            </a:r>
            <a:r>
              <a:rPr lang="tr-TR" sz="2000" dirty="0">
                <a:latin typeface="Gill Sans MT" pitchFamily="34" charset="0"/>
              </a:rPr>
              <a:t>ancak değerlendirmeler RAM’ların ve </a:t>
            </a:r>
            <a:r>
              <a:rPr lang="tr-TR" sz="2000" dirty="0" err="1">
                <a:latin typeface="Gill Sans MT" pitchFamily="34" charset="0"/>
              </a:rPr>
              <a:t>BİLSEM’lerin</a:t>
            </a:r>
            <a:r>
              <a:rPr lang="tr-TR" sz="2000" dirty="0">
                <a:latin typeface="Gill Sans MT" pitchFamily="34" charset="0"/>
              </a:rPr>
              <a:t> fiziki koşullarının uygun olmaması ve değerlendirmenin gerçekleştirileceği kurumun da ilgili RAM’ların ve </a:t>
            </a:r>
            <a:r>
              <a:rPr lang="tr-TR" sz="2000" dirty="0" err="1">
                <a:latin typeface="Gill Sans MT" pitchFamily="34" charset="0"/>
              </a:rPr>
              <a:t>BİLSEM’lerin</a:t>
            </a:r>
            <a:r>
              <a:rPr lang="tr-TR" sz="2000" dirty="0">
                <a:latin typeface="Gill Sans MT" pitchFamily="34" charset="0"/>
              </a:rPr>
              <a:t> hizmet verdiği il-ilçede bulunması şartı ile Merkez Tanılama Sınav Komisyonunun kararı ile Bakanlığımıza bağlı diğer kurumlarda gerçekleştirilebilecektir. </a:t>
            </a:r>
          </a:p>
          <a:p>
            <a:endParaRPr lang="tr-TR" sz="2000" dirty="0">
              <a:latin typeface="Gill Sans MT" pitchFamily="34" charset="0"/>
            </a:endParaRPr>
          </a:p>
          <a:p>
            <a:r>
              <a:rPr lang="tr-TR" sz="2000" b="1" dirty="0">
                <a:solidFill>
                  <a:srgbClr val="FF0000"/>
                </a:solidFill>
                <a:latin typeface="Gill Sans MT" pitchFamily="34" charset="0"/>
              </a:rPr>
              <a:t>e)</a:t>
            </a:r>
            <a:r>
              <a:rPr lang="tr-TR" sz="2000" dirty="0">
                <a:latin typeface="Gill Sans MT" pitchFamily="34" charset="0"/>
              </a:rPr>
              <a:t> Genel zihinsel yetenek alanı değerlendirmelerine ve sonuçlarına ilişkin her türlü evrak, değerlendirme yapılan bölgenin sorumluluk alanında bulunduğu RAM’larda, resim ve müzik yetenek alanları için ise değerlendirme yapılan bölgenin sorumluluk alanındaki </a:t>
            </a:r>
            <a:r>
              <a:rPr lang="tr-TR" sz="2000" dirty="0" err="1">
                <a:latin typeface="Gill Sans MT" pitchFamily="34" charset="0"/>
              </a:rPr>
              <a:t>BİLSEM’lerde</a:t>
            </a:r>
            <a:r>
              <a:rPr lang="tr-TR" sz="2000" dirty="0">
                <a:latin typeface="Gill Sans MT" pitchFamily="34" charset="0"/>
              </a:rPr>
              <a:t> muhafaza edilecektir. </a:t>
            </a:r>
            <a:endParaRPr lang="tr-TR" sz="2000" dirty="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6627" name="Dikdörtgen 3"/>
          <p:cNvSpPr>
            <a:spLocks noChangeArrowheads="1"/>
          </p:cNvSpPr>
          <p:nvPr/>
        </p:nvSpPr>
        <p:spPr bwMode="auto">
          <a:xfrm>
            <a:off x="1071563" y="1143001"/>
            <a:ext cx="7715250" cy="3477875"/>
          </a:xfrm>
          <a:prstGeom prst="rect">
            <a:avLst/>
          </a:prstGeom>
          <a:noFill/>
          <a:ln w="9525">
            <a:noFill/>
            <a:miter lim="800000"/>
            <a:headEnd/>
            <a:tailEnd/>
          </a:ln>
        </p:spPr>
        <p:txBody>
          <a:bodyPr>
            <a:spAutoFit/>
          </a:bodyPr>
          <a:lstStyle/>
          <a:p>
            <a:r>
              <a:rPr lang="tr-TR" sz="2000" b="1" dirty="0">
                <a:latin typeface="Gill Sans MT" pitchFamily="34" charset="0"/>
              </a:rPr>
              <a:t>Genel Zihinsel Yetenek Alanında Bireysel Değerlendirme </a:t>
            </a:r>
          </a:p>
          <a:p>
            <a:endParaRPr lang="tr-TR" sz="2000" dirty="0">
              <a:latin typeface="Gill Sans MT" pitchFamily="34" charset="0"/>
            </a:endParaRPr>
          </a:p>
          <a:p>
            <a:r>
              <a:rPr lang="tr-TR" sz="2000" b="1" dirty="0">
                <a:solidFill>
                  <a:srgbClr val="FF0000"/>
                </a:solidFill>
                <a:latin typeface="Gill Sans MT" pitchFamily="34" charset="0"/>
              </a:rPr>
              <a:t>a) </a:t>
            </a:r>
            <a:r>
              <a:rPr lang="tr-TR" sz="2000" dirty="0">
                <a:latin typeface="Gill Sans MT" pitchFamily="34" charset="0"/>
              </a:rPr>
              <a:t>Bireysel değerlendirmelerde Bakanlıkça belirlenen zekâ ölçeği/ ölçekleri kullanılacaktır. </a:t>
            </a:r>
          </a:p>
          <a:p>
            <a:endParaRPr lang="tr-TR" sz="2000" dirty="0">
              <a:latin typeface="Gill Sans MT" pitchFamily="34" charset="0"/>
            </a:endParaRPr>
          </a:p>
          <a:p>
            <a:r>
              <a:rPr lang="tr-TR" sz="2000" b="1" dirty="0">
                <a:solidFill>
                  <a:srgbClr val="FF0000"/>
                </a:solidFill>
                <a:latin typeface="Gill Sans MT" pitchFamily="34" charset="0"/>
              </a:rPr>
              <a:t>b) </a:t>
            </a:r>
            <a:r>
              <a:rPr lang="tr-TR" sz="2000" dirty="0">
                <a:latin typeface="Gill Sans MT" pitchFamily="34" charset="0"/>
              </a:rPr>
              <a:t>Öğrencilerin randevuları; RAM’ların sorumluluk bölgelerinde bulunan öğrenci, uygulayıcı sayısı ile RAM’larda bulunan test bataryalarına göre ve takvimde öngörülen tarih aralığında, resmî tatillerin dışında, randevu verilmeyen gün bırakılmaksızın oluşturulacaktır. </a:t>
            </a:r>
          </a:p>
          <a:p>
            <a:endParaRPr lang="tr-TR" sz="2000"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8675" name="Dikdörtgen 3"/>
          <p:cNvSpPr>
            <a:spLocks noChangeArrowheads="1"/>
          </p:cNvSpPr>
          <p:nvPr/>
        </p:nvSpPr>
        <p:spPr bwMode="auto">
          <a:xfrm>
            <a:off x="1071563" y="1143001"/>
            <a:ext cx="7715250" cy="5324535"/>
          </a:xfrm>
          <a:prstGeom prst="rect">
            <a:avLst/>
          </a:prstGeom>
          <a:noFill/>
          <a:ln w="9525">
            <a:noFill/>
            <a:miter lim="800000"/>
            <a:headEnd/>
            <a:tailEnd/>
          </a:ln>
        </p:spPr>
        <p:txBody>
          <a:bodyPr>
            <a:spAutoFit/>
          </a:bodyPr>
          <a:lstStyle/>
          <a:p>
            <a:r>
              <a:rPr lang="tr-TR" sz="2000" b="1" dirty="0">
                <a:latin typeface="Gill Sans MT" pitchFamily="34" charset="0"/>
              </a:rPr>
              <a:t>Genel Zihinsel Yetenek Alanında Bireysel Değerlendirme </a:t>
            </a:r>
          </a:p>
          <a:p>
            <a:endParaRPr lang="tr-TR" sz="2000" dirty="0">
              <a:latin typeface="Gill Sans MT" pitchFamily="34" charset="0"/>
            </a:endParaRPr>
          </a:p>
          <a:p>
            <a:r>
              <a:rPr lang="tr-TR" sz="2000" b="1" dirty="0">
                <a:solidFill>
                  <a:srgbClr val="FF0000"/>
                </a:solidFill>
                <a:latin typeface="Gill Sans MT" pitchFamily="34" charset="0"/>
              </a:rPr>
              <a:t>f)</a:t>
            </a:r>
            <a:r>
              <a:rPr lang="tr-TR" sz="2000" dirty="0">
                <a:latin typeface="Gill Sans MT" pitchFamily="34" charset="0"/>
              </a:rPr>
              <a:t> Uygulayıcı tarafından, uygulamanın yapılamayacağı kararına varıldığı durumlarda (öğrencinin, performansını etkileyecek derecede görme, işitme engelinin olması; Türkçeye ölçeğin gerektirdiği kadar hâkim olmaması vb.) öğrenci değerlendirmeye alınmayacak olup durum tutanak ile tespit edilerek il tanılama sınav komisyonları aracılığı ile Merkez Tanılama Sınav Komisyonuna bildirilecektir.</a:t>
            </a:r>
          </a:p>
          <a:p>
            <a:endParaRPr lang="tr-TR" sz="2000" dirty="0">
              <a:solidFill>
                <a:srgbClr val="FF0000"/>
              </a:solidFill>
              <a:latin typeface="Gill Sans MT" pitchFamily="34" charset="0"/>
            </a:endParaRPr>
          </a:p>
          <a:p>
            <a:r>
              <a:rPr lang="tr-TR" sz="2000" b="1" dirty="0">
                <a:latin typeface="Gill Sans MT" pitchFamily="34" charset="0"/>
              </a:rPr>
              <a:t>Resim Yetenek Alanında Bireysel Değerlendirme</a:t>
            </a:r>
            <a:r>
              <a:rPr lang="tr-TR" sz="2000" dirty="0">
                <a:latin typeface="Gill Sans MT" pitchFamily="34" charset="0"/>
              </a:rPr>
              <a:t> </a:t>
            </a:r>
          </a:p>
          <a:p>
            <a:endParaRPr lang="tr-TR" sz="2000" dirty="0">
              <a:latin typeface="Gill Sans MT" pitchFamily="34" charset="0"/>
            </a:endParaRPr>
          </a:p>
          <a:p>
            <a:r>
              <a:rPr lang="tr-TR" sz="2000" b="1" dirty="0">
                <a:solidFill>
                  <a:srgbClr val="FF0000"/>
                </a:solidFill>
                <a:latin typeface="Gill Sans MT" pitchFamily="34" charset="0"/>
              </a:rPr>
              <a:t>a) </a:t>
            </a:r>
            <a:r>
              <a:rPr lang="tr-TR" sz="2000" dirty="0">
                <a:latin typeface="Gill Sans MT" pitchFamily="34" charset="0"/>
              </a:rPr>
              <a:t>Değerlendirmeler Bakanlıkça belirlenen ölçütler doğrultusunda yapılacaktır. </a:t>
            </a:r>
          </a:p>
          <a:p>
            <a:endParaRPr lang="tr-TR" sz="2000" dirty="0">
              <a:latin typeface="Gill Sans MT" pitchFamily="34" charset="0"/>
            </a:endParaRPr>
          </a:p>
          <a:p>
            <a:r>
              <a:rPr lang="tr-TR" sz="2000" b="1" dirty="0">
                <a:solidFill>
                  <a:srgbClr val="FF0000"/>
                </a:solidFill>
                <a:latin typeface="Gill Sans MT" pitchFamily="34" charset="0"/>
              </a:rPr>
              <a:t>b) </a:t>
            </a:r>
            <a:r>
              <a:rPr lang="tr-TR" sz="2000" dirty="0">
                <a:latin typeface="Gill Sans MT" pitchFamily="34" charset="0"/>
              </a:rPr>
              <a:t>Değerlendirmeler 2 (iki) oturumdan oluşacak ve her 1 (bir) oturum 40 (kırk) dakika sürecektir.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29699" name="Dikdörtgen 3"/>
          <p:cNvSpPr>
            <a:spLocks noChangeArrowheads="1"/>
          </p:cNvSpPr>
          <p:nvPr/>
        </p:nvSpPr>
        <p:spPr bwMode="auto">
          <a:xfrm>
            <a:off x="685703" y="917241"/>
            <a:ext cx="7715250" cy="5940088"/>
          </a:xfrm>
          <a:prstGeom prst="rect">
            <a:avLst/>
          </a:prstGeom>
          <a:noFill/>
          <a:ln w="9525">
            <a:noFill/>
            <a:miter lim="800000"/>
            <a:headEnd/>
            <a:tailEnd/>
          </a:ln>
        </p:spPr>
        <p:txBody>
          <a:bodyPr>
            <a:spAutoFit/>
          </a:bodyPr>
          <a:lstStyle/>
          <a:p>
            <a:r>
              <a:rPr lang="tr-TR" sz="2000" b="1" dirty="0">
                <a:latin typeface="Gill Sans MT" pitchFamily="34" charset="0"/>
              </a:rPr>
              <a:t>Resim Yetenek Alanında Bireysel Değerlendirme</a:t>
            </a:r>
            <a:r>
              <a:rPr lang="tr-TR" sz="2000" dirty="0">
                <a:latin typeface="Gill Sans MT" pitchFamily="34" charset="0"/>
              </a:rPr>
              <a:t> </a:t>
            </a:r>
          </a:p>
          <a:p>
            <a:endParaRPr lang="tr-TR" sz="2000" dirty="0">
              <a:latin typeface="Gill Sans MT" pitchFamily="34" charset="0"/>
            </a:endParaRPr>
          </a:p>
          <a:p>
            <a:r>
              <a:rPr lang="tr-TR" sz="2000" b="1" dirty="0">
                <a:solidFill>
                  <a:srgbClr val="FF0000"/>
                </a:solidFill>
                <a:latin typeface="Gill Sans MT" pitchFamily="34" charset="0"/>
              </a:rPr>
              <a:t>c) </a:t>
            </a:r>
            <a:r>
              <a:rPr lang="tr-TR" sz="2000" dirty="0">
                <a:latin typeface="Gill Sans MT" pitchFamily="34" charset="0"/>
              </a:rPr>
              <a:t>Öğrenci randevuları takvimde öngörülen tarih aralığında Merkez Tanılama Sınav Komisyonunun belirleyeceği değerlendirme tarihleri için de oluşturulacaktır. </a:t>
            </a:r>
          </a:p>
          <a:p>
            <a:endParaRPr lang="tr-TR" sz="2000" dirty="0">
              <a:latin typeface="Gill Sans MT" pitchFamily="34" charset="0"/>
            </a:endParaRPr>
          </a:p>
          <a:p>
            <a:r>
              <a:rPr lang="tr-TR" sz="2000" b="1" dirty="0">
                <a:solidFill>
                  <a:srgbClr val="FF0000"/>
                </a:solidFill>
                <a:latin typeface="Gill Sans MT" pitchFamily="34" charset="0"/>
              </a:rPr>
              <a:t>ç) </a:t>
            </a:r>
            <a:r>
              <a:rPr lang="tr-TR" sz="2000" dirty="0">
                <a:latin typeface="Gill Sans MT" pitchFamily="34" charset="0"/>
              </a:rPr>
              <a:t>Değerlendirmeye girecek adaylar için gerekli materyaller uygulama merkezlerinde hazır bulundurulacaktır. </a:t>
            </a:r>
          </a:p>
          <a:p>
            <a:endParaRPr lang="tr-TR" sz="2000" dirty="0">
              <a:solidFill>
                <a:srgbClr val="FF0000"/>
              </a:solidFill>
              <a:latin typeface="Gill Sans MT" pitchFamily="34" charset="0"/>
            </a:endParaRPr>
          </a:p>
          <a:p>
            <a:r>
              <a:rPr lang="tr-TR" sz="2000" b="1" dirty="0">
                <a:latin typeface="Gill Sans MT" pitchFamily="34" charset="0"/>
              </a:rPr>
              <a:t>Müzik Yetenek Alanında Bireysel Değerlendirme </a:t>
            </a:r>
          </a:p>
          <a:p>
            <a:endParaRPr lang="tr-TR" sz="2000" dirty="0">
              <a:latin typeface="Gill Sans MT" pitchFamily="34" charset="0"/>
            </a:endParaRPr>
          </a:p>
          <a:p>
            <a:r>
              <a:rPr lang="tr-TR" sz="2000" b="1" dirty="0">
                <a:solidFill>
                  <a:srgbClr val="FF0000"/>
                </a:solidFill>
                <a:latin typeface="Gill Sans MT" pitchFamily="34" charset="0"/>
              </a:rPr>
              <a:t>a) </a:t>
            </a:r>
            <a:r>
              <a:rPr lang="tr-TR" sz="2000" dirty="0">
                <a:latin typeface="Gill Sans MT" pitchFamily="34" charset="0"/>
              </a:rPr>
              <a:t>Değerlendirmeler Bakanlıkça belirlenen ölçütler doğrultusunda yapılacaktır. </a:t>
            </a:r>
          </a:p>
          <a:p>
            <a:endParaRPr lang="tr-TR" sz="2000" dirty="0">
              <a:latin typeface="Gill Sans MT" pitchFamily="34" charset="0"/>
            </a:endParaRPr>
          </a:p>
          <a:p>
            <a:r>
              <a:rPr lang="tr-TR" sz="2000" b="1" dirty="0">
                <a:solidFill>
                  <a:srgbClr val="FF0000"/>
                </a:solidFill>
                <a:latin typeface="Gill Sans MT" pitchFamily="34" charset="0"/>
              </a:rPr>
              <a:t>b) </a:t>
            </a:r>
            <a:r>
              <a:rPr lang="tr-TR" sz="2000" dirty="0">
                <a:latin typeface="Gill Sans MT" pitchFamily="34" charset="0"/>
              </a:rPr>
              <a:t>Öğrencilerin randevuları; takvimde öngörülen tarih aralığında, resmi tatillerin dışında, randevu verilmeyen gün bırakılmaksızın oluşturulacaktır. </a:t>
            </a:r>
          </a:p>
          <a:p>
            <a:r>
              <a:rPr lang="tr-TR" sz="2000" dirty="0">
                <a:solidFill>
                  <a:srgbClr val="FF0000"/>
                </a:solidFill>
                <a:latin typeface="Gill Sans MT" pitchFamily="34" charset="0"/>
              </a:rPr>
              <a:t>c)</a:t>
            </a:r>
            <a:r>
              <a:rPr lang="tr-TR" sz="2000" dirty="0">
                <a:latin typeface="Gill Sans MT" pitchFamily="34" charset="0"/>
              </a:rPr>
              <a:t>Değerlendirmeler her gün için 4 (dört) oturum şeklinde gerçekleştirilecektir. </a:t>
            </a:r>
            <a:endParaRPr lang="tr-TR" sz="2000" dirty="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30723" name="Dikdörtgen 3"/>
          <p:cNvSpPr>
            <a:spLocks noChangeArrowheads="1"/>
          </p:cNvSpPr>
          <p:nvPr/>
        </p:nvSpPr>
        <p:spPr bwMode="auto">
          <a:xfrm>
            <a:off x="1071563" y="1143000"/>
            <a:ext cx="7715250" cy="3785652"/>
          </a:xfrm>
          <a:prstGeom prst="rect">
            <a:avLst/>
          </a:prstGeom>
          <a:noFill/>
          <a:ln w="9525">
            <a:noFill/>
            <a:miter lim="800000"/>
            <a:headEnd/>
            <a:tailEnd/>
          </a:ln>
        </p:spPr>
        <p:txBody>
          <a:bodyPr>
            <a:spAutoFit/>
          </a:bodyPr>
          <a:lstStyle/>
          <a:p>
            <a:r>
              <a:rPr lang="tr-TR" sz="2000" b="1" dirty="0">
                <a:latin typeface="Gill Sans MT" pitchFamily="34" charset="0"/>
              </a:rPr>
              <a:t>Müzik Yetenek Alanında Bireysel Değerlendirme </a:t>
            </a:r>
          </a:p>
          <a:p>
            <a:endParaRPr lang="tr-TR" sz="2000" b="1" dirty="0">
              <a:latin typeface="Gill Sans MT" pitchFamily="34" charset="0"/>
            </a:endParaRPr>
          </a:p>
          <a:p>
            <a:r>
              <a:rPr lang="tr-TR" sz="2000" b="1" dirty="0">
                <a:solidFill>
                  <a:srgbClr val="FF0000"/>
                </a:solidFill>
                <a:latin typeface="Gill Sans MT" pitchFamily="34" charset="0"/>
              </a:rPr>
              <a:t>c) </a:t>
            </a:r>
            <a:r>
              <a:rPr lang="tr-TR" sz="2000" dirty="0">
                <a:latin typeface="Gill Sans MT" pitchFamily="34" charset="0"/>
              </a:rPr>
              <a:t>Değerlendirmeler her gün için 4 (dört) oturum şeklinde gerçekleştirilecektir. </a:t>
            </a:r>
          </a:p>
          <a:p>
            <a:endParaRPr lang="tr-TR" sz="2000" dirty="0">
              <a:solidFill>
                <a:srgbClr val="FF0000"/>
              </a:solidFill>
              <a:latin typeface="Gill Sans MT" pitchFamily="34" charset="0"/>
            </a:endParaRPr>
          </a:p>
          <a:p>
            <a:r>
              <a:rPr lang="tr-TR" sz="2000" b="1" dirty="0">
                <a:solidFill>
                  <a:srgbClr val="FF0000"/>
                </a:solidFill>
                <a:latin typeface="Gill Sans MT" pitchFamily="34" charset="0"/>
              </a:rPr>
              <a:t>ç)</a:t>
            </a:r>
            <a:r>
              <a:rPr lang="tr-TR" sz="2000" dirty="0">
                <a:latin typeface="Gill Sans MT" pitchFamily="34" charset="0"/>
              </a:rPr>
              <a:t> Değerlendirmeye yönelik hazırlanan “Örnek Uygulama Videosu” http://orgm.meb.gov.tr web adresi üzerinden izlenebilecektir. İlgili videonun her oturum öncesinde öğrencilere uygulama merkezi müdürlüklerince izletilmesi zorunludur. </a:t>
            </a:r>
          </a:p>
          <a:p>
            <a:endParaRPr lang="tr-TR" sz="2000" dirty="0">
              <a:latin typeface="Gill Sans MT" pitchFamily="34" charset="0"/>
            </a:endParaRPr>
          </a:p>
          <a:p>
            <a:r>
              <a:rPr lang="tr-TR" sz="2000" b="1" dirty="0">
                <a:solidFill>
                  <a:srgbClr val="FF0000"/>
                </a:solidFill>
                <a:latin typeface="Gill Sans MT" pitchFamily="34" charset="0"/>
              </a:rPr>
              <a:t>d) </a:t>
            </a:r>
            <a:r>
              <a:rPr lang="tr-TR" sz="2000" dirty="0">
                <a:latin typeface="Gill Sans MT" pitchFamily="34" charset="0"/>
              </a:rPr>
              <a:t>Değerlendirmeye girecek adaylar için gerekli materyaller uygulama merkezlerinde hazır bulundurulacaktır.</a:t>
            </a:r>
            <a:endParaRPr lang="tr-TR" sz="2000" dirty="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1865996891"/>
              </p:ext>
            </p:extLst>
          </p:nvPr>
        </p:nvGraphicFramePr>
        <p:xfrm>
          <a:off x="0" y="2097457"/>
          <a:ext cx="3168352" cy="3083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çerik Yer Tutucusu 3"/>
          <p:cNvPicPr>
            <a:picLocks noGrp="1" noChangeAspect="1"/>
          </p:cNvPicPr>
          <p:nvPr>
            <p:ph idx="1"/>
          </p:nvPr>
        </p:nvPicPr>
        <p:blipFill>
          <a:blip r:embed="rId7">
            <a:extLst>
              <a:ext uri="{28A0092B-C50C-407E-A947-70E740481C1C}">
                <a14:useLocalDpi xmlns:a14="http://schemas.microsoft.com/office/drawing/2010/main" val="0"/>
              </a:ext>
            </a:extLst>
          </a:blip>
          <a:stretch>
            <a:fillRect/>
          </a:stretch>
        </p:blipFill>
        <p:spPr>
          <a:xfrm>
            <a:off x="3399745" y="-19363"/>
            <a:ext cx="5744255" cy="7317432"/>
          </a:xfrm>
        </p:spPr>
      </p:pic>
    </p:spTree>
    <p:extLst>
      <p:ext uri="{BB962C8B-B14F-4D97-AF65-F5344CB8AC3E}">
        <p14:creationId xmlns:p14="http://schemas.microsoft.com/office/powerpoint/2010/main" val="1616611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31747" name="Dikdörtgen 3"/>
          <p:cNvSpPr>
            <a:spLocks noChangeArrowheads="1"/>
          </p:cNvSpPr>
          <p:nvPr/>
        </p:nvSpPr>
        <p:spPr bwMode="auto">
          <a:xfrm>
            <a:off x="1000125" y="1143000"/>
            <a:ext cx="8001000" cy="5355312"/>
          </a:xfrm>
          <a:prstGeom prst="rect">
            <a:avLst/>
          </a:prstGeom>
          <a:noFill/>
          <a:ln w="9525">
            <a:noFill/>
            <a:miter lim="800000"/>
            <a:headEnd/>
            <a:tailEnd/>
          </a:ln>
        </p:spPr>
        <p:txBody>
          <a:bodyPr>
            <a:spAutoFit/>
          </a:bodyPr>
          <a:lstStyle/>
          <a:p>
            <a:r>
              <a:rPr lang="tr-TR" b="1" dirty="0">
                <a:latin typeface="Gill Sans MT" pitchFamily="34" charset="0"/>
              </a:rPr>
              <a:t>İTİRAZLAR</a:t>
            </a:r>
          </a:p>
          <a:p>
            <a:endParaRPr lang="tr-TR" dirty="0">
              <a:latin typeface="Gill Sans MT" pitchFamily="34" charset="0"/>
            </a:endParaRPr>
          </a:p>
          <a:p>
            <a:pPr>
              <a:buFont typeface="Wingdings" pitchFamily="2" charset="2"/>
              <a:buChar char="Ø"/>
            </a:pPr>
            <a:r>
              <a:rPr lang="tr-TR" dirty="0">
                <a:latin typeface="Gill Sans MT" pitchFamily="34" charset="0"/>
              </a:rPr>
              <a:t> İtirazlar, </a:t>
            </a:r>
            <a:r>
              <a:rPr lang="tr-TR" b="1" i="1" dirty="0">
                <a:solidFill>
                  <a:srgbClr val="FF0000"/>
                </a:solidFill>
                <a:latin typeface="Gill Sans MT" pitchFamily="34" charset="0"/>
              </a:rPr>
              <a:t>ön değerlendirme ve bireysel değerlendirme sonuçlarının https://meb.gov.tr adresinden yayımlanmasından itibaren 5 (beş) iş günü </a:t>
            </a:r>
            <a:r>
              <a:rPr lang="tr-TR" dirty="0">
                <a:latin typeface="Gill Sans MT" pitchFamily="34" charset="0"/>
              </a:rPr>
              <a:t>içinde il tanılama sınav komisyonlarına yapılacaktır. </a:t>
            </a:r>
          </a:p>
          <a:p>
            <a:endParaRPr lang="tr-TR" dirty="0">
              <a:latin typeface="Gill Sans MT" pitchFamily="34" charset="0"/>
            </a:endParaRPr>
          </a:p>
          <a:p>
            <a:pPr>
              <a:buFont typeface="Wingdings" pitchFamily="2" charset="2"/>
              <a:buChar char="Ø"/>
            </a:pPr>
            <a:r>
              <a:rPr lang="tr-TR" dirty="0">
                <a:latin typeface="Gill Sans MT" pitchFamily="34" charset="0"/>
              </a:rPr>
              <a:t> Ön değerlendirme ve bireysel değerlendirme sonuçlarına yapılacak itirazlar il tanılama sınav komisyonlarınca değerlendirilecektir. </a:t>
            </a:r>
          </a:p>
          <a:p>
            <a:endParaRPr lang="tr-TR" dirty="0">
              <a:latin typeface="Gill Sans MT" pitchFamily="34" charset="0"/>
            </a:endParaRPr>
          </a:p>
          <a:p>
            <a:pPr>
              <a:buFont typeface="Wingdings" pitchFamily="2" charset="2"/>
              <a:buChar char="Ø"/>
            </a:pPr>
            <a:r>
              <a:rPr lang="tr-TR" dirty="0">
                <a:latin typeface="Gill Sans MT" pitchFamily="34" charset="0"/>
              </a:rPr>
              <a:t> Bireysel değerlendirme sonuçları için; il tanılama sınav komisyonlarınca itiraz başvurularına ait materyallerin birer sureti, uygulama merkezlerinden talep edilecektir. Uygulama merkezleri, söz konusu materyallerin kapalı zarf içerisinde gizlilik ve güvenliğini sağlayarak; asılları kendilerinde kalmak kaydı ile il tanılama sınav komisyonlarına gönderecektir. </a:t>
            </a:r>
          </a:p>
          <a:p>
            <a:endParaRPr lang="tr-TR" dirty="0">
              <a:latin typeface="Gill Sans MT" pitchFamily="34" charset="0"/>
            </a:endParaRPr>
          </a:p>
          <a:p>
            <a:pPr>
              <a:buFont typeface="Wingdings" pitchFamily="2" charset="2"/>
              <a:buChar char="Ø"/>
            </a:pPr>
            <a:r>
              <a:rPr lang="tr-TR" dirty="0">
                <a:latin typeface="Gill Sans MT" pitchFamily="34" charset="0"/>
              </a:rPr>
              <a:t> Yapılan ön değerlendirme ve bireysel değerlendirme içeriklerine ilişkin herhangi bir belge yayımlanmayacak ve paylaşılmayacaktır. </a:t>
            </a:r>
          </a:p>
          <a:p>
            <a:endParaRPr lang="tr-TR" dirty="0">
              <a:latin typeface="Gill Sans MT" pitchFamily="34" charset="0"/>
            </a:endParaRPr>
          </a:p>
          <a:p>
            <a:pPr>
              <a:buFont typeface="Wingdings" pitchFamily="2" charset="2"/>
              <a:buChar char="Ø"/>
            </a:pPr>
            <a:r>
              <a:rPr lang="tr-TR" dirty="0">
                <a:latin typeface="Gill Sans MT" pitchFamily="34" charset="0"/>
              </a:rPr>
              <a:t> Faks ve e-posta yolu ile yapılan itirazlar dikkate alınmayacaktır.</a:t>
            </a:r>
            <a:endParaRPr lang="tr-TR" dirty="0">
              <a:solidFill>
                <a:srgbClr val="FF0000"/>
              </a:solidFill>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4" name="Dikdörtgen 3"/>
          <p:cNvSpPr/>
          <p:nvPr/>
        </p:nvSpPr>
        <p:spPr>
          <a:xfrm>
            <a:off x="1071563" y="1143001"/>
            <a:ext cx="7929562" cy="4247317"/>
          </a:xfrm>
          <a:prstGeom prst="rect">
            <a:avLst/>
          </a:prstGeom>
          <a:ln>
            <a:noFill/>
          </a:ln>
        </p:spPr>
        <p:txBody>
          <a:bodyPr>
            <a:spAutoFit/>
          </a:bodyPr>
          <a:lstStyle/>
          <a:p>
            <a:pPr fontAlgn="auto">
              <a:spcBef>
                <a:spcPts val="0"/>
              </a:spcBef>
              <a:spcAft>
                <a:spcPts val="0"/>
              </a:spcAft>
              <a:defRPr/>
            </a:pPr>
            <a:r>
              <a:rPr lang="tr-TR" b="1" dirty="0">
                <a:solidFill>
                  <a:srgbClr val="FF0000"/>
                </a:solidFill>
                <a:latin typeface="+mn-lt"/>
                <a:cs typeface="+mn-cs"/>
              </a:rPr>
              <a:t>KAYITLARI YAPILAN ÖĞRENCİLERE NASIL BİR EĞİTİM VERİLİR?</a:t>
            </a:r>
            <a:endParaRPr lang="tr-TR" dirty="0">
              <a:latin typeface="+mn-lt"/>
              <a:cs typeface="+mn-cs"/>
            </a:endParaRPr>
          </a:p>
          <a:p>
            <a:pPr fontAlgn="auto">
              <a:spcBef>
                <a:spcPts val="0"/>
              </a:spcBef>
              <a:spcAft>
                <a:spcPts val="0"/>
              </a:spcAft>
              <a:defRPr/>
            </a:pPr>
            <a:r>
              <a:rPr lang="tr-TR" dirty="0">
                <a:latin typeface="+mn-lt"/>
                <a:cs typeface="+mn-cs"/>
              </a:rPr>
              <a:t>Kayıtları yapılan öğrencilerin hazır bulunuşluk düzeyi ölçüldükten sonra Bilim ve Sanat Merkezlerinde;</a:t>
            </a:r>
          </a:p>
          <a:p>
            <a:pPr fontAlgn="auto">
              <a:spcBef>
                <a:spcPts val="0"/>
              </a:spcBef>
              <a:spcAft>
                <a:spcPts val="0"/>
              </a:spcAft>
              <a:defRPr/>
            </a:pPr>
            <a:endParaRPr lang="tr-TR" dirty="0">
              <a:latin typeface="+mn-lt"/>
              <a:cs typeface="+mn-cs"/>
            </a:endParaRPr>
          </a:p>
          <a:p>
            <a:pPr marL="342900" indent="-342900" fontAlgn="auto">
              <a:spcBef>
                <a:spcPts val="0"/>
              </a:spcBef>
              <a:spcAft>
                <a:spcPts val="0"/>
              </a:spcAft>
              <a:buFont typeface="Wingdings" pitchFamily="2" charset="2"/>
              <a:buChar char="Ø"/>
              <a:defRPr/>
            </a:pPr>
            <a:r>
              <a:rPr lang="tr-TR" dirty="0">
                <a:latin typeface="+mn-lt"/>
                <a:cs typeface="+mn-cs"/>
              </a:rPr>
              <a:t>Uyum (Oryantasyon), </a:t>
            </a:r>
          </a:p>
          <a:p>
            <a:pPr marL="342900" indent="-342900" fontAlgn="auto">
              <a:spcBef>
                <a:spcPts val="0"/>
              </a:spcBef>
              <a:spcAft>
                <a:spcPts val="0"/>
              </a:spcAft>
              <a:defRPr/>
            </a:pPr>
            <a:endParaRPr lang="tr-TR" dirty="0">
              <a:latin typeface="+mn-lt"/>
              <a:cs typeface="+mn-cs"/>
            </a:endParaRPr>
          </a:p>
          <a:p>
            <a:pPr marL="342900" indent="-342900" fontAlgn="auto">
              <a:spcBef>
                <a:spcPts val="0"/>
              </a:spcBef>
              <a:spcAft>
                <a:spcPts val="0"/>
              </a:spcAft>
              <a:buFont typeface="Wingdings" pitchFamily="2" charset="2"/>
              <a:buChar char="Ø"/>
              <a:defRPr/>
            </a:pPr>
            <a:r>
              <a:rPr lang="tr-TR" dirty="0">
                <a:latin typeface="+mn-lt"/>
                <a:cs typeface="+mn-cs"/>
              </a:rPr>
              <a:t>Destek Eğitimi; 1) İletişim Becerileri, 2) Grupla Çalışma Teknikleri, 3) Öğrenme Yöntemleri, 4) Problem Çözme Teknikleri, 5) Bilimsel Araştırma Teknikleri, 6) Yabancı Dil, 7) Bilgisayar, 8) Sosyal Etkinlikler, </a:t>
            </a:r>
          </a:p>
          <a:p>
            <a:pPr marL="342900" indent="-342900" fontAlgn="auto">
              <a:spcBef>
                <a:spcPts val="0"/>
              </a:spcBef>
              <a:spcAft>
                <a:spcPts val="0"/>
              </a:spcAft>
              <a:defRPr/>
            </a:pPr>
            <a:endParaRPr lang="tr-TR" dirty="0">
              <a:latin typeface="+mn-lt"/>
              <a:cs typeface="+mn-cs"/>
            </a:endParaRPr>
          </a:p>
          <a:p>
            <a:pPr marL="342900" indent="-342900" fontAlgn="auto">
              <a:spcBef>
                <a:spcPts val="0"/>
              </a:spcBef>
              <a:spcAft>
                <a:spcPts val="0"/>
              </a:spcAft>
              <a:buFont typeface="Wingdings" pitchFamily="2" charset="2"/>
              <a:buChar char="Ø"/>
              <a:defRPr/>
            </a:pPr>
            <a:r>
              <a:rPr lang="tr-TR" dirty="0">
                <a:latin typeface="+mn-lt"/>
                <a:cs typeface="+mn-cs"/>
              </a:rPr>
              <a:t>Bireysel Yetenekleri Fark Ettirme, </a:t>
            </a:r>
          </a:p>
          <a:p>
            <a:pPr marL="342900" indent="-342900" fontAlgn="auto">
              <a:spcBef>
                <a:spcPts val="0"/>
              </a:spcBef>
              <a:spcAft>
                <a:spcPts val="0"/>
              </a:spcAft>
              <a:defRPr/>
            </a:pPr>
            <a:endParaRPr lang="tr-TR" dirty="0">
              <a:latin typeface="+mn-lt"/>
              <a:cs typeface="+mn-cs"/>
            </a:endParaRPr>
          </a:p>
          <a:p>
            <a:pPr marL="342900" indent="-342900" fontAlgn="auto">
              <a:spcBef>
                <a:spcPts val="0"/>
              </a:spcBef>
              <a:spcAft>
                <a:spcPts val="0"/>
              </a:spcAft>
              <a:buFont typeface="Wingdings" pitchFamily="2" charset="2"/>
              <a:buChar char="Ø"/>
              <a:defRPr/>
            </a:pPr>
            <a:r>
              <a:rPr lang="tr-TR" dirty="0">
                <a:latin typeface="+mn-lt"/>
                <a:cs typeface="+mn-cs"/>
              </a:rPr>
              <a:t>Özel Yetenekleri Geliştirme, </a:t>
            </a:r>
          </a:p>
          <a:p>
            <a:pPr marL="342900" indent="-342900" fontAlgn="auto">
              <a:spcBef>
                <a:spcPts val="0"/>
              </a:spcBef>
              <a:spcAft>
                <a:spcPts val="0"/>
              </a:spcAft>
              <a:defRPr/>
            </a:pPr>
            <a:endParaRPr lang="tr-TR" dirty="0">
              <a:latin typeface="+mn-lt"/>
              <a:cs typeface="+mn-cs"/>
            </a:endParaRPr>
          </a:p>
          <a:p>
            <a:pPr marL="342900" indent="-342900" fontAlgn="auto">
              <a:spcBef>
                <a:spcPts val="0"/>
              </a:spcBef>
              <a:spcAft>
                <a:spcPts val="0"/>
              </a:spcAft>
              <a:buFont typeface="Wingdings" pitchFamily="2" charset="2"/>
              <a:buChar char="Ø"/>
              <a:defRPr/>
            </a:pPr>
            <a:r>
              <a:rPr lang="tr-TR" dirty="0">
                <a:latin typeface="+mn-lt"/>
                <a:cs typeface="+mn-cs"/>
              </a:rPr>
              <a:t>Proje Üretimi/Yönetimi alanlarında düzenlenmiş eğitim programlarına alınırlar.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33795" name="Dikdörtgen 3"/>
          <p:cNvSpPr>
            <a:spLocks noChangeArrowheads="1"/>
          </p:cNvSpPr>
          <p:nvPr/>
        </p:nvSpPr>
        <p:spPr bwMode="auto">
          <a:xfrm>
            <a:off x="1071563" y="1143001"/>
            <a:ext cx="7929562" cy="4093428"/>
          </a:xfrm>
          <a:prstGeom prst="rect">
            <a:avLst/>
          </a:prstGeom>
          <a:noFill/>
          <a:ln w="9525">
            <a:noFill/>
            <a:miter lim="800000"/>
            <a:headEnd/>
            <a:tailEnd/>
          </a:ln>
        </p:spPr>
        <p:txBody>
          <a:bodyPr>
            <a:spAutoFit/>
          </a:bodyPr>
          <a:lstStyle/>
          <a:p>
            <a:r>
              <a:rPr lang="tr-TR" sz="2000" b="1" dirty="0">
                <a:solidFill>
                  <a:srgbClr val="FF0000"/>
                </a:solidFill>
                <a:latin typeface="Gill Sans MT" pitchFamily="34" charset="0"/>
              </a:rPr>
              <a:t>KAYITLARI YAPILAN ÖĞRENCİLERE NASIL BİR EĞİTİM VERİLİR?</a:t>
            </a:r>
          </a:p>
          <a:p>
            <a:endParaRPr lang="tr-TR" sz="2000" dirty="0">
              <a:latin typeface="Gill Sans MT" pitchFamily="34" charset="0"/>
            </a:endParaRPr>
          </a:p>
          <a:p>
            <a:pPr>
              <a:buFont typeface="Wingdings" pitchFamily="2" charset="2"/>
              <a:buChar char="Ø"/>
            </a:pPr>
            <a:r>
              <a:rPr lang="tr-TR" sz="2000" dirty="0">
                <a:latin typeface="Gill Sans MT" pitchFamily="34" charset="0"/>
              </a:rPr>
              <a:t> Programların belli bir tamamlama süresi bulunmamakta olup öğrenci programlarda kendi öğrenme hızına göre ilerler. Öğrenciler program aşamalarındaki performans, istek, gayretli olmalarına ve devamlarına bağlı olarak eğitimlerine liseyi bitirene kadar devam edebilir. </a:t>
            </a:r>
          </a:p>
          <a:p>
            <a:endParaRPr lang="tr-TR" sz="2000" dirty="0">
              <a:latin typeface="Gill Sans MT" pitchFamily="34" charset="0"/>
            </a:endParaRPr>
          </a:p>
          <a:p>
            <a:pPr>
              <a:buFont typeface="Wingdings" pitchFamily="2" charset="2"/>
              <a:buChar char="Ø"/>
            </a:pPr>
            <a:r>
              <a:rPr lang="tr-TR" sz="2000" dirty="0">
                <a:latin typeface="Gill Sans MT" pitchFamily="34" charset="0"/>
              </a:rPr>
              <a:t> Tüm programlar öğrenci merkezli, disiplinler arası, modüler yapıda; öğrencilerin yaratıcılığını, sorunlara farklı yaklaşım ve çözüm bulma becerilerini geliştirecek ve yetişkinlik dönemlerindeki şartlara hazırlayacak nitelikte bireyselleştirilerek hazırlanır.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34819" name="Dikdörtgen 3"/>
          <p:cNvSpPr>
            <a:spLocks noChangeArrowheads="1"/>
          </p:cNvSpPr>
          <p:nvPr/>
        </p:nvSpPr>
        <p:spPr bwMode="auto">
          <a:xfrm>
            <a:off x="1071563" y="1143001"/>
            <a:ext cx="7929562" cy="5016758"/>
          </a:xfrm>
          <a:prstGeom prst="rect">
            <a:avLst/>
          </a:prstGeom>
          <a:noFill/>
          <a:ln w="9525">
            <a:noFill/>
            <a:miter lim="800000"/>
            <a:headEnd/>
            <a:tailEnd/>
          </a:ln>
        </p:spPr>
        <p:txBody>
          <a:bodyPr>
            <a:spAutoFit/>
          </a:bodyPr>
          <a:lstStyle/>
          <a:p>
            <a:r>
              <a:rPr lang="tr-TR" sz="2000" b="1" dirty="0">
                <a:solidFill>
                  <a:srgbClr val="FF0000"/>
                </a:solidFill>
                <a:latin typeface="Gill Sans MT" pitchFamily="34" charset="0"/>
              </a:rPr>
              <a:t>KAYITLARI YAPILAN ÖĞRENCİLERE NASIL BİR EĞİTİM VERİLİR?</a:t>
            </a:r>
          </a:p>
          <a:p>
            <a:endParaRPr lang="tr-TR" sz="2000" dirty="0">
              <a:latin typeface="Gill Sans MT" pitchFamily="34" charset="0"/>
            </a:endParaRPr>
          </a:p>
          <a:p>
            <a:pPr>
              <a:buFont typeface="Wingdings" pitchFamily="2" charset="2"/>
              <a:buChar char="Ø"/>
            </a:pPr>
            <a:r>
              <a:rPr lang="tr-TR" sz="2000" dirty="0">
                <a:latin typeface="Gill Sans MT" pitchFamily="34" charset="0"/>
              </a:rPr>
              <a:t> Programların uygulanmasında okuldan tamamen farklı özel eğitim yöntem ve teknikleri, özel materyaller ve özel eğitim ortamları kullanılır. Bilim ve Sanat Merkezlerinde bireysel eğitim esas olmakla birlikte öğretmen, mekan vb. kısıtlılıklar nedeniyle çoğunlukla 3-5 kişilik küçük gruplarla eğitim yapılır. </a:t>
            </a:r>
          </a:p>
          <a:p>
            <a:endParaRPr lang="tr-TR" sz="2000" dirty="0">
              <a:latin typeface="Gill Sans MT" pitchFamily="34" charset="0"/>
            </a:endParaRPr>
          </a:p>
          <a:p>
            <a:pPr>
              <a:buFont typeface="Wingdings" pitchFamily="2" charset="2"/>
              <a:buChar char="Ø"/>
            </a:pPr>
            <a:r>
              <a:rPr lang="tr-TR" sz="2000" dirty="0">
                <a:latin typeface="Gill Sans MT" pitchFamily="34" charset="0"/>
              </a:rPr>
              <a:t> Bilim ve Sanat Merkezlerindeki eğitim, öğrencilerin örgün eğitimlerinden farklı olarak gerçekleştirilir. Okullarında öğrenciler geçer not alma ve sınavlara hazırlanma amacıyla hareket ederken, Bilim ve Sanat Merkezi’nin yapısında sınıf geçme, not alma vb. amaçlar yer almaz. Bunun yerine süreç odaklı, proje tabanlı öğretim modeliyle öğretim sağlanır ve öğrencilerin istenilen niteliklere uygun projeler gerçekleştirmeleri beklenir.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35843" name="Dikdörtgen 3"/>
          <p:cNvSpPr>
            <a:spLocks noChangeArrowheads="1"/>
          </p:cNvSpPr>
          <p:nvPr/>
        </p:nvSpPr>
        <p:spPr bwMode="auto">
          <a:xfrm>
            <a:off x="1071563" y="1143001"/>
            <a:ext cx="7929562" cy="4401205"/>
          </a:xfrm>
          <a:prstGeom prst="rect">
            <a:avLst/>
          </a:prstGeom>
          <a:noFill/>
          <a:ln w="9525">
            <a:noFill/>
            <a:miter lim="800000"/>
            <a:headEnd/>
            <a:tailEnd/>
          </a:ln>
        </p:spPr>
        <p:txBody>
          <a:bodyPr>
            <a:spAutoFit/>
          </a:bodyPr>
          <a:lstStyle/>
          <a:p>
            <a:r>
              <a:rPr lang="tr-TR" sz="2000" b="1" dirty="0">
                <a:solidFill>
                  <a:srgbClr val="FF0000"/>
                </a:solidFill>
                <a:latin typeface="Gill Sans MT" pitchFamily="34" charset="0"/>
              </a:rPr>
              <a:t>BİLSEMLERDE EĞİTİM DÖNEMLERİ NE ZAMANDIR?</a:t>
            </a:r>
          </a:p>
          <a:p>
            <a:endParaRPr lang="tr-TR" sz="2000" dirty="0">
              <a:latin typeface="Gill Sans MT" pitchFamily="34" charset="0"/>
            </a:endParaRPr>
          </a:p>
          <a:p>
            <a:pPr>
              <a:buFont typeface="Wingdings" pitchFamily="2" charset="2"/>
              <a:buChar char="Ø"/>
            </a:pPr>
            <a:r>
              <a:rPr lang="tr-TR" sz="2000" dirty="0">
                <a:latin typeface="Gill Sans MT" pitchFamily="34" charset="0"/>
              </a:rPr>
              <a:t> </a:t>
            </a:r>
            <a:r>
              <a:rPr lang="tr-TR" sz="2000" dirty="0" err="1">
                <a:latin typeface="Gill Sans MT" pitchFamily="34" charset="0"/>
              </a:rPr>
              <a:t>Bilsem’lerde</a:t>
            </a:r>
            <a:r>
              <a:rPr lang="tr-TR" sz="2000" dirty="0">
                <a:latin typeface="Gill Sans MT" pitchFamily="34" charset="0"/>
              </a:rPr>
              <a:t> eğitim-öğretim; birinci dönem (Eylül-Ocak), ikinci dönem (Şubat-Haziran) ve Temmuz, Ağustos (yaz okulu, öğrenci kampları) aylarını kapsayacak şekilde yılda üç dönem halinde düzenlenir. </a:t>
            </a:r>
          </a:p>
          <a:p>
            <a:endParaRPr lang="tr-TR" sz="2000" dirty="0">
              <a:latin typeface="Gill Sans MT" pitchFamily="34" charset="0"/>
            </a:endParaRPr>
          </a:p>
          <a:p>
            <a:pPr>
              <a:buFont typeface="Wingdings" pitchFamily="2" charset="2"/>
              <a:buChar char="Ø"/>
            </a:pPr>
            <a:r>
              <a:rPr lang="tr-TR" sz="2000" dirty="0">
                <a:latin typeface="Gill Sans MT" pitchFamily="34" charset="0"/>
              </a:rPr>
              <a:t> Öğrenci kayıtlı olduğu örgün eğitim okulunda sabahçı ise öğleden sonra Bilsem’ de, öğlenci ise sabah Bilsem’ de ve tam gün eğitim görüyorsa akşam BİLSEM’ de olacak şekilde eğitime alınır. </a:t>
            </a:r>
          </a:p>
          <a:p>
            <a:pPr>
              <a:buFont typeface="Wingdings" pitchFamily="2" charset="2"/>
              <a:buChar char="Ø"/>
            </a:pPr>
            <a:endParaRPr lang="tr-TR" sz="2000" dirty="0">
              <a:latin typeface="Gill Sans MT" pitchFamily="34" charset="0"/>
            </a:endParaRPr>
          </a:p>
          <a:p>
            <a:pPr>
              <a:buFont typeface="Wingdings" pitchFamily="2" charset="2"/>
              <a:buChar char="Ø"/>
            </a:pPr>
            <a:r>
              <a:rPr lang="tr-TR" sz="2000" dirty="0">
                <a:latin typeface="Gill Sans MT" pitchFamily="34" charset="0"/>
              </a:rPr>
              <a:t> Her eğitim döneminde devamsızlık süresi eğitim süresinin %30’ unu geçemez. Mazeret göstermeksizin bu süreyi aşan veya programa katılmayan öğrencilerin kaydı silinir.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36867" name="Dikdörtgen 3"/>
          <p:cNvSpPr>
            <a:spLocks noChangeArrowheads="1"/>
          </p:cNvSpPr>
          <p:nvPr/>
        </p:nvSpPr>
        <p:spPr bwMode="auto">
          <a:xfrm>
            <a:off x="1071564" y="1143001"/>
            <a:ext cx="6929437" cy="3785652"/>
          </a:xfrm>
          <a:prstGeom prst="rect">
            <a:avLst/>
          </a:prstGeom>
          <a:noFill/>
          <a:ln w="9525">
            <a:noFill/>
            <a:miter lim="800000"/>
            <a:headEnd/>
            <a:tailEnd/>
          </a:ln>
        </p:spPr>
        <p:txBody>
          <a:bodyPr>
            <a:spAutoFit/>
          </a:bodyPr>
          <a:lstStyle/>
          <a:p>
            <a:r>
              <a:rPr lang="tr-TR" sz="2000" b="1" dirty="0">
                <a:solidFill>
                  <a:srgbClr val="FF0000"/>
                </a:solidFill>
                <a:latin typeface="Gill Sans MT" pitchFamily="34" charset="0"/>
              </a:rPr>
              <a:t>BİLSEMLERDE ÖLÇME ve DEĞERLENDİRME NASIL YAPILIR?</a:t>
            </a:r>
          </a:p>
          <a:p>
            <a:endParaRPr lang="tr-TR" sz="2000" dirty="0">
              <a:latin typeface="Gill Sans MT" pitchFamily="34" charset="0"/>
            </a:endParaRPr>
          </a:p>
          <a:p>
            <a:pPr>
              <a:buFont typeface="Wingdings" pitchFamily="2" charset="2"/>
              <a:buChar char="Ø"/>
            </a:pPr>
            <a:r>
              <a:rPr lang="tr-TR" sz="2000" dirty="0">
                <a:latin typeface="Gill Sans MT" pitchFamily="34" charset="0"/>
              </a:rPr>
              <a:t> Bilim ve Sanat Merkezlerinde öğrencilere, akademik başarıyı ölçmeye yönelik herhangi bir işlem uygulanmaz, sınav yapılmaz, ölçme ve değerlendirmelerde puan ya da not kullanılmaz. </a:t>
            </a:r>
          </a:p>
          <a:p>
            <a:endParaRPr lang="tr-TR" sz="2000" dirty="0">
              <a:latin typeface="Gill Sans MT" pitchFamily="34" charset="0"/>
            </a:endParaRPr>
          </a:p>
          <a:p>
            <a:pPr>
              <a:buFont typeface="Wingdings" pitchFamily="2" charset="2"/>
              <a:buChar char="Ø"/>
            </a:pPr>
            <a:r>
              <a:rPr lang="tr-TR" sz="2000" dirty="0">
                <a:latin typeface="Gill Sans MT" pitchFamily="34" charset="0"/>
              </a:rPr>
              <a:t> Uygulanan eğitim programlarının her aşamasında Gözlem Formları kullanılarak izleme ve değerlendirme yapılır ve programın sonunda programı tamamlayan öğrencilere "Program Tamamlama Belgesi" verilir.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1189" y="980728"/>
            <a:ext cx="8901113"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0243" name="Dikdörtgen 3"/>
          <p:cNvSpPr>
            <a:spLocks noChangeArrowheads="1"/>
          </p:cNvSpPr>
          <p:nvPr/>
        </p:nvSpPr>
        <p:spPr bwMode="auto">
          <a:xfrm>
            <a:off x="324098" y="2163082"/>
            <a:ext cx="5819527" cy="3139321"/>
          </a:xfrm>
          <a:prstGeom prst="rect">
            <a:avLst/>
          </a:prstGeom>
          <a:noFill/>
          <a:ln w="9525">
            <a:noFill/>
            <a:miter lim="800000"/>
            <a:headEnd/>
            <a:tailEnd/>
          </a:ln>
        </p:spPr>
        <p:txBody>
          <a:bodyPr wrap="square">
            <a:spAutoFit/>
          </a:bodyPr>
          <a:lstStyle/>
          <a:p>
            <a:pPr>
              <a:buFont typeface="Wingdings" pitchFamily="2" charset="2"/>
              <a:buChar char="Ø"/>
            </a:pPr>
            <a:r>
              <a:rPr lang="tr-TR" dirty="0">
                <a:latin typeface="Gill Sans MT" pitchFamily="34" charset="0"/>
              </a:rPr>
              <a:t> Her insan hayata birçok yetenekle donatılarak başlar. Bu yetenekler ülkemizde zamanla ve tesadüflerle keşfedilir. Bilim ve Sanat Merkezleri; üstün yetenekli bireylerin yeteneklerini hızla keşfetmek, geliştirmek ve topluma katkıda bulunmalarını sağlamak için kurulmuştur. </a:t>
            </a:r>
          </a:p>
          <a:p>
            <a:endParaRPr lang="tr-TR" dirty="0">
              <a:latin typeface="Gill Sans MT" pitchFamily="34" charset="0"/>
            </a:endParaRPr>
          </a:p>
          <a:p>
            <a:pPr>
              <a:buFont typeface="Wingdings" pitchFamily="2" charset="2"/>
              <a:buChar char="Ø"/>
            </a:pPr>
            <a:r>
              <a:rPr lang="tr-TR" dirty="0">
                <a:latin typeface="Gill Sans MT" pitchFamily="34" charset="0"/>
              </a:rPr>
              <a:t> Unutmayın! Her çocuk özeldir.  Öğrencilerinizin faydalı ve mutlu bir birey olarak hayatına devam edebilmesi için yeteneklerini keşfetmesine olanak tanıyın. </a:t>
            </a:r>
            <a:endParaRPr lang="tr-TR" b="1" i="1" dirty="0">
              <a:solidFill>
                <a:srgbClr val="FF0000"/>
              </a:solidFill>
              <a:latin typeface="Gill Sans MT" pitchFamily="34" charset="0"/>
            </a:endParaRPr>
          </a:p>
        </p:txBody>
      </p:sp>
      <p:pic>
        <p:nvPicPr>
          <p:cNvPr id="10244" name="Picture 1" descr="C:\Users\dell\Desktop\unnamed.png"/>
          <p:cNvPicPr>
            <a:picLocks noChangeAspect="1" noChangeArrowheads="1"/>
          </p:cNvPicPr>
          <p:nvPr/>
        </p:nvPicPr>
        <p:blipFill>
          <a:blip r:embed="rId2" cstate="print"/>
          <a:srcRect/>
          <a:stretch>
            <a:fillRect/>
          </a:stretch>
        </p:blipFill>
        <p:spPr bwMode="auto">
          <a:xfrm>
            <a:off x="6143625" y="2564904"/>
            <a:ext cx="2757488" cy="2512484"/>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98072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1267" name="Dikdörtgen 3"/>
          <p:cNvSpPr>
            <a:spLocks noChangeArrowheads="1"/>
          </p:cNvSpPr>
          <p:nvPr/>
        </p:nvSpPr>
        <p:spPr bwMode="auto">
          <a:xfrm>
            <a:off x="618892" y="2060848"/>
            <a:ext cx="7848872" cy="3416320"/>
          </a:xfrm>
          <a:prstGeom prst="rect">
            <a:avLst/>
          </a:prstGeom>
          <a:noFill/>
          <a:ln w="9525">
            <a:noFill/>
            <a:miter lim="800000"/>
            <a:headEnd/>
            <a:tailEnd/>
          </a:ln>
        </p:spPr>
        <p:txBody>
          <a:bodyPr wrap="square">
            <a:spAutoFit/>
          </a:bodyPr>
          <a:lstStyle/>
          <a:p>
            <a:r>
              <a:rPr lang="tr-TR" b="1" i="1" dirty="0">
                <a:solidFill>
                  <a:srgbClr val="FF0000"/>
                </a:solidFill>
                <a:latin typeface="Gill Sans MT" pitchFamily="34" charset="0"/>
              </a:rPr>
              <a:t>Bilsem, </a:t>
            </a:r>
            <a:r>
              <a:rPr lang="tr-TR" dirty="0">
                <a:latin typeface="Gill Sans MT" pitchFamily="34" charset="0"/>
              </a:rPr>
              <a:t>Bilim ve Sanat Eğitim Merkezlerinin kısaltılmış ismidir. </a:t>
            </a:r>
          </a:p>
          <a:p>
            <a:endParaRPr lang="tr-TR" dirty="0">
              <a:latin typeface="Gill Sans MT" pitchFamily="34" charset="0"/>
            </a:endParaRPr>
          </a:p>
          <a:p>
            <a:r>
              <a:rPr lang="tr-TR" dirty="0">
                <a:latin typeface="Gill Sans MT" pitchFamily="34" charset="0"/>
              </a:rPr>
              <a:t>İlkokullarda sınavla tespit edilen özel yetenekli öğrencilerin örgün eğitim kurumlarındaki eğitimlerini aksatmayacak şekilde bireysel yeteneklerinin farkında olmalarını sağlamak ve sahip oldukları kapasitelerini geliştirerek üst düzeyde kullanmalarını sağlamak amacıyla devlete bağlı olarak açılmış olan özel eğitim kurumlarıdır. </a:t>
            </a:r>
          </a:p>
          <a:p>
            <a:endParaRPr lang="tr-TR" dirty="0">
              <a:latin typeface="Gill Sans MT" pitchFamily="34" charset="0"/>
            </a:endParaRPr>
          </a:p>
          <a:p>
            <a:r>
              <a:rPr lang="tr-TR" dirty="0">
                <a:latin typeface="Gill Sans MT" pitchFamily="34" charset="0"/>
              </a:rPr>
              <a:t>Türkiye genelinde her ilde bir bilsem olmakla birlikte nüfus yoğunluğuna göre büyük şehirlerde birden fazla bilsem olabilmektedir.</a:t>
            </a:r>
          </a:p>
          <a:p>
            <a:endParaRPr lang="tr-TR" dirty="0">
              <a:latin typeface="Gill Sans MT" pitchFamily="34" charset="0"/>
            </a:endParaRPr>
          </a:p>
          <a:p>
            <a:endParaRPr lang="tr-TR" dirty="0">
              <a:latin typeface="Gill Sans MT"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2291" name="Dikdörtgen 3"/>
          <p:cNvSpPr>
            <a:spLocks noChangeArrowheads="1"/>
          </p:cNvSpPr>
          <p:nvPr/>
        </p:nvSpPr>
        <p:spPr bwMode="auto">
          <a:xfrm>
            <a:off x="685703" y="1196752"/>
            <a:ext cx="7715250" cy="5262979"/>
          </a:xfrm>
          <a:prstGeom prst="rect">
            <a:avLst/>
          </a:prstGeom>
          <a:noFill/>
          <a:ln w="9525">
            <a:noFill/>
            <a:miter lim="800000"/>
            <a:headEnd/>
            <a:tailEnd/>
          </a:ln>
        </p:spPr>
        <p:txBody>
          <a:bodyPr>
            <a:spAutoFit/>
          </a:bodyPr>
          <a:lstStyle/>
          <a:p>
            <a:endParaRPr lang="tr-TR" sz="1600" dirty="0">
              <a:latin typeface="Gill Sans MT" pitchFamily="34" charset="0"/>
            </a:endParaRPr>
          </a:p>
          <a:p>
            <a:r>
              <a:rPr lang="tr-TR" sz="1600" dirty="0">
                <a:latin typeface="Gill Sans MT" pitchFamily="34" charset="0"/>
              </a:rPr>
              <a:t>	Öğrenci tanılama işlemleri, 1, 2, 3 ve 4. sınıf seviyelerinde sınıf öğretmenleri tarafından yetenek alanı/alanlarında aday gösterilecek öğrenciler için kılavuz takvimi doğrultusunda gerçekleştirilecektir.</a:t>
            </a:r>
          </a:p>
          <a:p>
            <a:pPr>
              <a:buFont typeface="Wingdings" pitchFamily="2" charset="2"/>
              <a:buChar char="Ø"/>
            </a:pPr>
            <a:endParaRPr lang="tr-TR" sz="1600" b="1" dirty="0">
              <a:solidFill>
                <a:srgbClr val="FF0000"/>
              </a:solidFill>
              <a:latin typeface="Gill Sans MT" pitchFamily="34" charset="0"/>
            </a:endParaRPr>
          </a:p>
          <a:p>
            <a:r>
              <a:rPr lang="tr-TR" sz="1600" b="1" dirty="0">
                <a:solidFill>
                  <a:srgbClr val="FF0000"/>
                </a:solidFill>
                <a:latin typeface="Gill Sans MT" pitchFamily="34" charset="0"/>
              </a:rPr>
              <a:t>	ADAY GÖSTERME SÜRECİ</a:t>
            </a:r>
          </a:p>
          <a:p>
            <a:endParaRPr lang="tr-TR" sz="1600" dirty="0">
              <a:latin typeface="Gill Sans MT" pitchFamily="34" charset="0"/>
            </a:endParaRPr>
          </a:p>
          <a:p>
            <a:pPr>
              <a:buFont typeface="Wingdings" pitchFamily="2" charset="2"/>
              <a:buChar char="Ø"/>
            </a:pPr>
            <a:r>
              <a:rPr lang="tr-TR" sz="1600" dirty="0">
                <a:latin typeface="Gill Sans MT" pitchFamily="34" charset="0"/>
              </a:rPr>
              <a:t> Aday gösterme süreci </a:t>
            </a:r>
            <a:r>
              <a:rPr lang="tr-TR" sz="1600" b="1" i="1" dirty="0">
                <a:solidFill>
                  <a:srgbClr val="FF0000"/>
                </a:solidFill>
                <a:latin typeface="Gill Sans MT" pitchFamily="34" charset="0"/>
              </a:rPr>
              <a:t>okul yönlendirme komisyonları </a:t>
            </a:r>
            <a:r>
              <a:rPr lang="tr-TR" sz="1600" dirty="0">
                <a:latin typeface="Gill Sans MT" pitchFamily="34" charset="0"/>
              </a:rPr>
              <a:t>tarafından yürütülecektir.</a:t>
            </a:r>
          </a:p>
          <a:p>
            <a:pPr>
              <a:buFont typeface="Wingdings" pitchFamily="2" charset="2"/>
              <a:buChar char="Ø"/>
            </a:pPr>
            <a:endParaRPr lang="tr-TR" sz="1600" dirty="0">
              <a:latin typeface="Gill Sans MT" pitchFamily="34" charset="0"/>
            </a:endParaRPr>
          </a:p>
          <a:p>
            <a:pPr>
              <a:buFont typeface="Wingdings" pitchFamily="2" charset="2"/>
              <a:buChar char="Ø"/>
            </a:pPr>
            <a:r>
              <a:rPr lang="tr-TR" sz="1600" dirty="0">
                <a:latin typeface="Gill Sans MT" pitchFamily="34" charset="0"/>
              </a:rPr>
              <a:t> Okul yönlendirme komisyonu; </a:t>
            </a:r>
          </a:p>
          <a:p>
            <a:pPr lvl="1">
              <a:buFont typeface="Wingdings" pitchFamily="2" charset="2"/>
              <a:buChar char="Ø"/>
            </a:pPr>
            <a:r>
              <a:rPr lang="tr-TR" sz="1600" dirty="0">
                <a:latin typeface="Gill Sans MT" pitchFamily="34" charset="0"/>
              </a:rPr>
              <a:t>okul müdürü başkanlığında </a:t>
            </a:r>
          </a:p>
          <a:p>
            <a:pPr lvl="1">
              <a:buFont typeface="Wingdings" pitchFamily="2" charset="2"/>
              <a:buChar char="Ø"/>
            </a:pPr>
            <a:r>
              <a:rPr lang="tr-TR" sz="1600" dirty="0">
                <a:latin typeface="Gill Sans MT" pitchFamily="34" charset="0"/>
              </a:rPr>
              <a:t>müdür yardımcısı, </a:t>
            </a:r>
          </a:p>
          <a:p>
            <a:pPr lvl="1">
              <a:buFont typeface="Wingdings" pitchFamily="2" charset="2"/>
              <a:buChar char="Ø"/>
            </a:pPr>
            <a:r>
              <a:rPr lang="tr-TR" sz="1600" dirty="0">
                <a:latin typeface="Gill Sans MT" pitchFamily="34" charset="0"/>
              </a:rPr>
              <a:t>rehber öğretmen/psikolojik danışman olarak görev yapan öğretmenlerin tamamı ve </a:t>
            </a:r>
          </a:p>
          <a:p>
            <a:pPr lvl="1">
              <a:buFont typeface="Wingdings" pitchFamily="2" charset="2"/>
              <a:buChar char="Ø"/>
            </a:pPr>
            <a:r>
              <a:rPr lang="tr-TR" sz="1600" dirty="0">
                <a:latin typeface="Gill Sans MT" pitchFamily="34" charset="0"/>
              </a:rPr>
              <a:t>her sınıf seviyesinden okul müdürünün belirleyeceği en az bir sınıf öğretmeninden oluşturulacaktır. </a:t>
            </a:r>
          </a:p>
          <a:p>
            <a:pPr>
              <a:buFont typeface="Wingdings" pitchFamily="2" charset="2"/>
              <a:buChar char="Ø"/>
            </a:pPr>
            <a:r>
              <a:rPr lang="tr-TR" sz="1600" dirty="0">
                <a:latin typeface="Gill Sans MT" pitchFamily="34" charset="0"/>
              </a:rPr>
              <a:t>Komisyonda yer alma şartlarını sağlayan üyelerden herhangi birinin bulunmadığı durumlarda mevcut üyeler ile komisyon oluşturulacaktır. </a:t>
            </a:r>
          </a:p>
          <a:p>
            <a:pPr>
              <a:buFont typeface="Wingdings" pitchFamily="2" charset="2"/>
              <a:buChar char="Ø"/>
            </a:pPr>
            <a:endParaRPr lang="tr-TR" sz="1600" dirty="0">
              <a:latin typeface="Gill Sans MT" pitchFamily="34" charset="0"/>
            </a:endParaRPr>
          </a:p>
          <a:p>
            <a:pPr>
              <a:buFont typeface="Wingdings" pitchFamily="2" charset="2"/>
              <a:buChar char="Ø"/>
            </a:pPr>
            <a:r>
              <a:rPr lang="tr-TR" sz="1600" dirty="0">
                <a:latin typeface="Gill Sans MT" pitchFamily="34" charset="0"/>
              </a:rPr>
              <a:t> Her okulda her sınıf düzeyinde her bir yetenek alanı için öğrenci sayısının </a:t>
            </a:r>
            <a:r>
              <a:rPr lang="tr-TR" sz="1600" b="1" i="1" dirty="0">
                <a:solidFill>
                  <a:srgbClr val="FF0000"/>
                </a:solidFill>
                <a:latin typeface="Gill Sans MT" pitchFamily="34" charset="0"/>
              </a:rPr>
              <a:t>en fazla %20’si </a:t>
            </a:r>
            <a:r>
              <a:rPr lang="tr-TR" sz="1600" dirty="0">
                <a:latin typeface="Gill Sans MT" pitchFamily="34" charset="0"/>
              </a:rPr>
              <a:t>aday gösterilebilecektir.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3315" name="Dikdörtgen 3"/>
          <p:cNvSpPr>
            <a:spLocks noChangeArrowheads="1"/>
          </p:cNvSpPr>
          <p:nvPr/>
        </p:nvSpPr>
        <p:spPr bwMode="auto">
          <a:xfrm>
            <a:off x="1071563" y="1143000"/>
            <a:ext cx="7715250" cy="4339650"/>
          </a:xfrm>
          <a:prstGeom prst="rect">
            <a:avLst/>
          </a:prstGeom>
          <a:noFill/>
          <a:ln w="9525">
            <a:noFill/>
            <a:miter lim="800000"/>
            <a:headEnd/>
            <a:tailEnd/>
          </a:ln>
        </p:spPr>
        <p:txBody>
          <a:bodyPr>
            <a:spAutoFit/>
          </a:bodyPr>
          <a:lstStyle/>
          <a:p>
            <a:pPr>
              <a:buFont typeface="Wingdings" pitchFamily="2" charset="2"/>
              <a:buChar char="Ø"/>
            </a:pPr>
            <a:r>
              <a:rPr lang="tr-TR" sz="1600" dirty="0">
                <a:latin typeface="Gill Sans MT" pitchFamily="34" charset="0"/>
              </a:rPr>
              <a:t>Bir öğrenci </a:t>
            </a:r>
            <a:r>
              <a:rPr lang="tr-TR" sz="1600" b="1" i="1" dirty="0">
                <a:solidFill>
                  <a:srgbClr val="FF0000"/>
                </a:solidFill>
                <a:latin typeface="Gill Sans MT" pitchFamily="34" charset="0"/>
              </a:rPr>
              <a:t>en fazla iki yetenek alanından </a:t>
            </a:r>
            <a:r>
              <a:rPr lang="tr-TR" sz="1600" dirty="0">
                <a:latin typeface="Gill Sans MT" pitchFamily="34" charset="0"/>
              </a:rPr>
              <a:t>aday gösterilebilecektir. </a:t>
            </a:r>
          </a:p>
          <a:p>
            <a:pPr>
              <a:buFont typeface="Wingdings" pitchFamily="2" charset="2"/>
              <a:buChar char="Ø"/>
            </a:pPr>
            <a:endParaRPr lang="tr-TR" sz="1600" dirty="0">
              <a:latin typeface="Gill Sans MT" pitchFamily="34" charset="0"/>
            </a:endParaRPr>
          </a:p>
          <a:p>
            <a:pPr>
              <a:buFont typeface="Wingdings" pitchFamily="2" charset="2"/>
              <a:buChar char="Ø"/>
            </a:pPr>
            <a:r>
              <a:rPr lang="tr-TR" sz="1600" dirty="0">
                <a:latin typeface="Gill Sans MT" pitchFamily="34" charset="0"/>
              </a:rPr>
              <a:t> Sınıf öğretmenleri tarafından önerilen öğrenciler için; </a:t>
            </a:r>
            <a:r>
              <a:rPr lang="tr-TR" sz="1600" b="1" i="1" dirty="0">
                <a:solidFill>
                  <a:srgbClr val="FF0000"/>
                </a:solidFill>
                <a:latin typeface="Gill Sans MT" pitchFamily="34" charset="0"/>
              </a:rPr>
              <a:t>EK 1 Gözlem </a:t>
            </a:r>
            <a:r>
              <a:rPr lang="tr-TR" sz="1600" b="1" i="1" dirty="0" err="1">
                <a:solidFill>
                  <a:srgbClr val="FF0000"/>
                </a:solidFill>
                <a:latin typeface="Gill Sans MT" pitchFamily="34" charset="0"/>
              </a:rPr>
              <a:t>Formu’nun</a:t>
            </a:r>
            <a:r>
              <a:rPr lang="tr-TR" sz="1600" b="1" i="1" dirty="0">
                <a:solidFill>
                  <a:srgbClr val="FF0000"/>
                </a:solidFill>
                <a:latin typeface="Gill Sans MT" pitchFamily="34" charset="0"/>
              </a:rPr>
              <a:t> </a:t>
            </a:r>
            <a:r>
              <a:rPr lang="tr-TR" sz="1600" dirty="0">
                <a:latin typeface="Gill Sans MT" pitchFamily="34" charset="0"/>
              </a:rPr>
              <a:t>çıktısı doldurularak okul yönlendirme komisyonuna teslim edilecektir. </a:t>
            </a:r>
          </a:p>
          <a:p>
            <a:pPr>
              <a:buFont typeface="Wingdings" pitchFamily="2" charset="2"/>
              <a:buChar char="Ø"/>
            </a:pPr>
            <a:endParaRPr lang="tr-TR" sz="1600" dirty="0">
              <a:latin typeface="Gill Sans MT" pitchFamily="34" charset="0"/>
            </a:endParaRPr>
          </a:p>
          <a:p>
            <a:pPr>
              <a:buFont typeface="Wingdings" pitchFamily="2" charset="2"/>
              <a:buChar char="Ø"/>
            </a:pPr>
            <a:r>
              <a:rPr lang="tr-TR" sz="1600" dirty="0">
                <a:latin typeface="Gill Sans MT" pitchFamily="34" charset="0"/>
              </a:rPr>
              <a:t> Komisyon tarafından okulun aday göstereceği öğrencilerin ilgili öğretmenlere tebliğ edilmesi sonrasında gözlem formları sınıf öğretmenleri tarafından </a:t>
            </a:r>
            <a:r>
              <a:rPr lang="tr-TR" sz="1600" b="1" i="1" dirty="0">
                <a:solidFill>
                  <a:srgbClr val="FF0000"/>
                </a:solidFill>
                <a:latin typeface="Gill Sans MT" pitchFamily="34" charset="0"/>
              </a:rPr>
              <a:t>MEBBİS/e-Okul Yönetim Bilgi Sistemleri Modülüne </a:t>
            </a:r>
            <a:r>
              <a:rPr lang="tr-TR" sz="1600" dirty="0">
                <a:latin typeface="Gill Sans MT" pitchFamily="34" charset="0"/>
              </a:rPr>
              <a:t>işlenecektir.</a:t>
            </a:r>
          </a:p>
          <a:p>
            <a:pPr>
              <a:buFont typeface="Wingdings" pitchFamily="2" charset="2"/>
              <a:buChar char="Ø"/>
            </a:pPr>
            <a:endParaRPr lang="tr-TR" sz="1600" dirty="0">
              <a:latin typeface="Gill Sans MT" pitchFamily="34" charset="0"/>
            </a:endParaRPr>
          </a:p>
          <a:p>
            <a:pPr>
              <a:buFont typeface="Wingdings" pitchFamily="2" charset="2"/>
              <a:buChar char="Ø"/>
            </a:pPr>
            <a:endParaRPr lang="tr-TR" sz="1600" dirty="0">
              <a:latin typeface="Gill Sans MT" pitchFamily="34" charset="0"/>
            </a:endParaRPr>
          </a:p>
          <a:p>
            <a:r>
              <a:rPr lang="tr-TR" sz="2000" b="1" dirty="0">
                <a:solidFill>
                  <a:srgbClr val="FF0000"/>
                </a:solidFill>
                <a:latin typeface="Gill Sans MT" pitchFamily="34" charset="0"/>
              </a:rPr>
              <a:t>Okul yönlendirme komisyonunun görevleri: </a:t>
            </a:r>
          </a:p>
          <a:p>
            <a:endParaRPr lang="tr-TR" sz="1600" dirty="0">
              <a:latin typeface="Gill Sans MT" pitchFamily="34" charset="0"/>
            </a:endParaRPr>
          </a:p>
          <a:p>
            <a:r>
              <a:rPr lang="tr-TR" sz="1600" b="1" dirty="0">
                <a:solidFill>
                  <a:srgbClr val="FF0000"/>
                </a:solidFill>
                <a:latin typeface="Gill Sans MT" pitchFamily="34" charset="0"/>
              </a:rPr>
              <a:t>a) </a:t>
            </a:r>
            <a:r>
              <a:rPr lang="tr-TR" sz="1600" dirty="0">
                <a:latin typeface="Gill Sans MT" pitchFamily="34" charset="0"/>
              </a:rPr>
              <a:t>Sınıf öğretmeni tarafından önerilen öğrenci/öğrencilerin gözlem formlarını değerlendirerek aday gösterilecek öğrencileri belirlemek, </a:t>
            </a:r>
          </a:p>
          <a:p>
            <a:endParaRPr lang="tr-TR" sz="1600" dirty="0">
              <a:latin typeface="Gill Sans MT" pitchFamily="34" charset="0"/>
            </a:endParaRPr>
          </a:p>
          <a:p>
            <a:r>
              <a:rPr lang="tr-TR" sz="1600" b="1" dirty="0">
                <a:solidFill>
                  <a:srgbClr val="FF0000"/>
                </a:solidFill>
                <a:latin typeface="Gill Sans MT" pitchFamily="34" charset="0"/>
              </a:rPr>
              <a:t>b) </a:t>
            </a:r>
            <a:r>
              <a:rPr lang="tr-TR" sz="1600" dirty="0">
                <a:latin typeface="Gill Sans MT" pitchFamily="34" charset="0"/>
              </a:rPr>
              <a:t>Aday gösterilecek öğrencilerin sınıf bazlı listelerini ilgili sınıf öğretmenlerine tebliğ etmek,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4339" name="Dikdörtgen 3"/>
          <p:cNvSpPr>
            <a:spLocks noChangeArrowheads="1"/>
          </p:cNvSpPr>
          <p:nvPr/>
        </p:nvSpPr>
        <p:spPr bwMode="auto">
          <a:xfrm>
            <a:off x="1071563" y="1143000"/>
            <a:ext cx="7715250" cy="4031873"/>
          </a:xfrm>
          <a:prstGeom prst="rect">
            <a:avLst/>
          </a:prstGeom>
          <a:noFill/>
          <a:ln w="9525">
            <a:noFill/>
            <a:miter lim="800000"/>
            <a:headEnd/>
            <a:tailEnd/>
          </a:ln>
        </p:spPr>
        <p:txBody>
          <a:bodyPr>
            <a:spAutoFit/>
          </a:bodyPr>
          <a:lstStyle/>
          <a:p>
            <a:r>
              <a:rPr lang="tr-TR" sz="1600" b="1" dirty="0">
                <a:latin typeface="Gill Sans MT" pitchFamily="34" charset="0"/>
              </a:rPr>
              <a:t>Okul yönlendirme komisyonunun görevleri: </a:t>
            </a:r>
          </a:p>
          <a:p>
            <a:endParaRPr lang="tr-TR" sz="1600" dirty="0">
              <a:latin typeface="Gill Sans MT" pitchFamily="34" charset="0"/>
            </a:endParaRPr>
          </a:p>
          <a:p>
            <a:r>
              <a:rPr lang="tr-TR" sz="1600" b="1" dirty="0">
                <a:solidFill>
                  <a:srgbClr val="FF0000"/>
                </a:solidFill>
                <a:latin typeface="Gill Sans MT" pitchFamily="34" charset="0"/>
              </a:rPr>
              <a:t>c) </a:t>
            </a:r>
            <a:r>
              <a:rPr lang="tr-TR" sz="1600" dirty="0">
                <a:latin typeface="Gill Sans MT" pitchFamily="34" charset="0"/>
              </a:rPr>
              <a:t>Aday gösterilen öğrenci bilgilerini kontrol etmek ve varsa gerekli düzeltme işlemlerini gerçekleştirmek, </a:t>
            </a:r>
          </a:p>
          <a:p>
            <a:endParaRPr lang="tr-TR" sz="1600" dirty="0">
              <a:latin typeface="Gill Sans MT" pitchFamily="34" charset="0"/>
            </a:endParaRPr>
          </a:p>
          <a:p>
            <a:r>
              <a:rPr lang="tr-TR" sz="1600" b="1" dirty="0">
                <a:solidFill>
                  <a:srgbClr val="FF0000"/>
                </a:solidFill>
                <a:latin typeface="Gill Sans MT" pitchFamily="34" charset="0"/>
              </a:rPr>
              <a:t>ç) </a:t>
            </a:r>
            <a:r>
              <a:rPr lang="tr-TR" sz="1600" dirty="0">
                <a:latin typeface="Gill Sans MT" pitchFamily="34" charset="0"/>
              </a:rPr>
              <a:t>Resim ve müzik yetenek alanları ön değerlendirme uygulamalarında gerekli ortamı sağlamaktır. </a:t>
            </a:r>
          </a:p>
          <a:p>
            <a:endParaRPr lang="tr-TR" sz="1600" dirty="0">
              <a:latin typeface="Gill Sans MT" pitchFamily="34" charset="0"/>
            </a:endParaRPr>
          </a:p>
          <a:p>
            <a:pPr>
              <a:buFont typeface="Wingdings" pitchFamily="2" charset="2"/>
              <a:buChar char="Ø"/>
            </a:pPr>
            <a:r>
              <a:rPr lang="tr-TR" sz="1600" dirty="0">
                <a:latin typeface="Gill Sans MT" pitchFamily="34" charset="0"/>
              </a:rPr>
              <a:t> Aday gösterilen öğrenci bilgilerinde bir değişiklik olması durumunda gerekli düzeltme işlemleri gözlem formlarının doldurulma süresi içerisinde okul yönlendirme komisyonlarınca yapılacaktır. </a:t>
            </a:r>
          </a:p>
          <a:p>
            <a:pPr>
              <a:buFont typeface="Wingdings" pitchFamily="2" charset="2"/>
              <a:buChar char="Ø"/>
            </a:pPr>
            <a:endParaRPr lang="tr-TR" sz="1600" dirty="0">
              <a:latin typeface="Gill Sans MT" pitchFamily="34" charset="0"/>
            </a:endParaRPr>
          </a:p>
          <a:p>
            <a:pPr>
              <a:buFont typeface="Wingdings" pitchFamily="2" charset="2"/>
              <a:buChar char="Ø"/>
            </a:pPr>
            <a:r>
              <a:rPr lang="tr-TR" sz="1600" dirty="0">
                <a:latin typeface="Gill Sans MT" pitchFamily="34" charset="0"/>
              </a:rPr>
              <a:t> Özel eğitim ihtiyacı olan öğrencilerden, “total görme engelli” olup durumlarını Sağlık Bakanlığı’nın rapor vermeye yetkili hastanelerinden alınan sağlık kurulu raporları ile belgeleyenler dışında aday gösterilmiş öğrencilerin tamamı ön değerlendirme sürecine katılacaklardır.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5363" name="Dikdörtgen 3"/>
          <p:cNvSpPr>
            <a:spLocks noChangeArrowheads="1"/>
          </p:cNvSpPr>
          <p:nvPr/>
        </p:nvSpPr>
        <p:spPr bwMode="auto">
          <a:xfrm>
            <a:off x="1071563" y="1143000"/>
            <a:ext cx="7715250" cy="4093428"/>
          </a:xfrm>
          <a:prstGeom prst="rect">
            <a:avLst/>
          </a:prstGeom>
          <a:noFill/>
          <a:ln w="9525">
            <a:noFill/>
            <a:miter lim="800000"/>
            <a:headEnd/>
            <a:tailEnd/>
          </a:ln>
        </p:spPr>
        <p:txBody>
          <a:bodyPr>
            <a:spAutoFit/>
          </a:bodyPr>
          <a:lstStyle/>
          <a:p>
            <a:r>
              <a:rPr lang="tr-TR" sz="2000" b="1" dirty="0">
                <a:solidFill>
                  <a:srgbClr val="FF0000"/>
                </a:solidFill>
                <a:latin typeface="Gill Sans MT" pitchFamily="34" charset="0"/>
              </a:rPr>
              <a:t>UYGULAMA ESASLARI </a:t>
            </a:r>
          </a:p>
          <a:p>
            <a:endParaRPr lang="tr-TR" sz="2000" b="1" dirty="0">
              <a:latin typeface="Gill Sans MT" pitchFamily="34" charset="0"/>
            </a:endParaRPr>
          </a:p>
          <a:p>
            <a:r>
              <a:rPr lang="tr-TR" sz="2000" b="1" dirty="0">
                <a:latin typeface="Gill Sans MT" pitchFamily="34" charset="0"/>
              </a:rPr>
              <a:t>İl Tanılama Sınav Komisyonlarının Oluşturulması </a:t>
            </a:r>
          </a:p>
          <a:p>
            <a:endParaRPr lang="tr-TR" sz="2000" b="1" dirty="0">
              <a:latin typeface="Gill Sans MT" pitchFamily="34" charset="0"/>
            </a:endParaRPr>
          </a:p>
          <a:p>
            <a:r>
              <a:rPr lang="tr-TR" sz="2000" b="1" dirty="0">
                <a:solidFill>
                  <a:srgbClr val="FF0000"/>
                </a:solidFill>
                <a:latin typeface="Gill Sans MT" pitchFamily="34" charset="0"/>
              </a:rPr>
              <a:t>a) </a:t>
            </a:r>
            <a:r>
              <a:rPr lang="tr-TR" sz="2000" dirty="0" err="1">
                <a:latin typeface="Gill Sans MT" pitchFamily="34" charset="0"/>
              </a:rPr>
              <a:t>BİLSEM’e</a:t>
            </a:r>
            <a:r>
              <a:rPr lang="tr-TR" sz="2000" dirty="0">
                <a:latin typeface="Gill Sans MT" pitchFamily="34" charset="0"/>
              </a:rPr>
              <a:t> yerleştirilecek öğrencilerin tanılama süreçleri ile ilgili iş ve işlemleri yürütmek üzere 29-31 Aralık 2021 tarihleri arasında il millî eğitim müdürlükleri tarafından il tanılama sınav komisyonları oluşturulacaktır. </a:t>
            </a:r>
          </a:p>
          <a:p>
            <a:endParaRPr lang="tr-TR" sz="2000" dirty="0">
              <a:latin typeface="Gill Sans MT" pitchFamily="34" charset="0"/>
            </a:endParaRPr>
          </a:p>
          <a:p>
            <a:r>
              <a:rPr lang="tr-TR" sz="2000" b="1" dirty="0">
                <a:solidFill>
                  <a:srgbClr val="FF0000"/>
                </a:solidFill>
                <a:latin typeface="Gill Sans MT" pitchFamily="34" charset="0"/>
              </a:rPr>
              <a:t>b) </a:t>
            </a:r>
            <a:r>
              <a:rPr lang="tr-TR" sz="2000" dirty="0">
                <a:latin typeface="Gill Sans MT" pitchFamily="34" charset="0"/>
              </a:rPr>
              <a:t>İl tanılama sınav komisyonları; il özel eğitim ve rehberlik hizmetlerinden sorumlu millî eğitim müdür yardımcısı/şube müdürü başkanlığında, ilde bulunan rehberlik ve araştırma merkezi ve BİLSEM müdürlerinin tamamının katılımlarıyla oluşturulacaktır.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BİLSEM SÜRECİ VE TANITIMI</a:t>
            </a:r>
          </a:p>
        </p:txBody>
      </p:sp>
      <p:sp>
        <p:nvSpPr>
          <p:cNvPr id="16387" name="Dikdörtgen 3"/>
          <p:cNvSpPr>
            <a:spLocks noChangeArrowheads="1"/>
          </p:cNvSpPr>
          <p:nvPr/>
        </p:nvSpPr>
        <p:spPr bwMode="auto">
          <a:xfrm>
            <a:off x="899592" y="1052736"/>
            <a:ext cx="7715250" cy="5078313"/>
          </a:xfrm>
          <a:prstGeom prst="rect">
            <a:avLst/>
          </a:prstGeom>
          <a:noFill/>
          <a:ln w="9525">
            <a:noFill/>
            <a:miter lim="800000"/>
            <a:headEnd/>
            <a:tailEnd/>
          </a:ln>
        </p:spPr>
        <p:txBody>
          <a:bodyPr>
            <a:spAutoFit/>
          </a:bodyPr>
          <a:lstStyle/>
          <a:p>
            <a:r>
              <a:rPr lang="tr-TR" b="1" dirty="0">
                <a:latin typeface="Gill Sans MT" pitchFamily="34" charset="0"/>
              </a:rPr>
              <a:t>İl Tanılama Sınav Komisyonunun Görevleri </a:t>
            </a:r>
          </a:p>
          <a:p>
            <a:endParaRPr lang="tr-TR" b="1" dirty="0">
              <a:latin typeface="Gill Sans MT" pitchFamily="34" charset="0"/>
            </a:endParaRPr>
          </a:p>
          <a:p>
            <a:r>
              <a:rPr lang="tr-TR" sz="1600" b="1" dirty="0">
                <a:solidFill>
                  <a:srgbClr val="FF0000"/>
                </a:solidFill>
                <a:latin typeface="Gill Sans MT" pitchFamily="34" charset="0"/>
              </a:rPr>
              <a:t>a) </a:t>
            </a:r>
            <a:r>
              <a:rPr lang="tr-TR" sz="1600" dirty="0">
                <a:latin typeface="Gill Sans MT" pitchFamily="34" charset="0"/>
              </a:rPr>
              <a:t>İlkokul sınıf öğretmenlerine, rehberlik öğretmenlerine/ psikolojik danışmanlara ve okul yöneticilerine yönelik gerçekleştirilecek BİLSEM öğrenci tanılama ve yerleştirme sürecine ilişkin bilgilendirme toplantılarını </a:t>
            </a:r>
            <a:r>
              <a:rPr lang="tr-TR" sz="1600" b="1" i="1" dirty="0">
                <a:solidFill>
                  <a:srgbClr val="FF0000"/>
                </a:solidFill>
                <a:latin typeface="Gill Sans MT" pitchFamily="34" charset="0"/>
              </a:rPr>
              <a:t>03-07 Ocak 2022 tarihleri </a:t>
            </a:r>
            <a:r>
              <a:rPr lang="tr-TR" sz="1600" dirty="0">
                <a:latin typeface="Gill Sans MT" pitchFamily="34" charset="0"/>
              </a:rPr>
              <a:t>arasında planlamak ve gerçekleştirmek, </a:t>
            </a:r>
          </a:p>
          <a:p>
            <a:endParaRPr lang="tr-TR" sz="1600" dirty="0">
              <a:latin typeface="Gill Sans MT" pitchFamily="34" charset="0"/>
            </a:endParaRPr>
          </a:p>
          <a:p>
            <a:r>
              <a:rPr lang="tr-TR" sz="1600" b="1" dirty="0">
                <a:solidFill>
                  <a:srgbClr val="FF0000"/>
                </a:solidFill>
                <a:latin typeface="Gill Sans MT" pitchFamily="34" charset="0"/>
              </a:rPr>
              <a:t>b) </a:t>
            </a:r>
            <a:r>
              <a:rPr lang="tr-TR" sz="1600" dirty="0">
                <a:latin typeface="Gill Sans MT" pitchFamily="34" charset="0"/>
              </a:rPr>
              <a:t>Ön değerlendirme ve bireysel değerlendirme aşamalarındaki iş ve işlemleri planlamak ve yürütmek, </a:t>
            </a:r>
          </a:p>
          <a:p>
            <a:endParaRPr lang="tr-TR" sz="1600" dirty="0">
              <a:latin typeface="Gill Sans MT" pitchFamily="34" charset="0"/>
            </a:endParaRPr>
          </a:p>
          <a:p>
            <a:r>
              <a:rPr lang="tr-TR" sz="1600" b="1" dirty="0">
                <a:solidFill>
                  <a:srgbClr val="FF0000"/>
                </a:solidFill>
                <a:latin typeface="Gill Sans MT" pitchFamily="34" charset="0"/>
              </a:rPr>
              <a:t>c) </a:t>
            </a:r>
            <a:r>
              <a:rPr lang="tr-TR" sz="1600" dirty="0">
                <a:latin typeface="Gill Sans MT" pitchFamily="34" charset="0"/>
              </a:rPr>
              <a:t>Ön değerlendirme ve bireysel değerlendirme sonuçlarına ilişkin </a:t>
            </a:r>
            <a:r>
              <a:rPr lang="tr-TR" sz="1600" b="1" i="1" dirty="0">
                <a:solidFill>
                  <a:srgbClr val="FF0000"/>
                </a:solidFill>
                <a:latin typeface="Gill Sans MT" pitchFamily="34" charset="0"/>
              </a:rPr>
              <a:t>itirazları </a:t>
            </a:r>
            <a:r>
              <a:rPr lang="tr-TR" sz="1600" dirty="0">
                <a:latin typeface="Gill Sans MT" pitchFamily="34" charset="0"/>
              </a:rPr>
              <a:t>değerlendirerek maddi hata içermeyen itirazları karara bağlamak, maddi hata içeren itirazları ise karara bağlanmak üzere merkez tanılama sınav komisyonuna göndermek </a:t>
            </a:r>
          </a:p>
          <a:p>
            <a:endParaRPr lang="tr-TR" sz="1600" dirty="0">
              <a:latin typeface="Gill Sans MT" pitchFamily="34" charset="0"/>
            </a:endParaRPr>
          </a:p>
          <a:p>
            <a:r>
              <a:rPr lang="tr-TR" sz="1600" b="1" dirty="0">
                <a:solidFill>
                  <a:srgbClr val="FF0000"/>
                </a:solidFill>
                <a:latin typeface="Gill Sans MT" pitchFamily="34" charset="0"/>
              </a:rPr>
              <a:t>ç) </a:t>
            </a:r>
            <a:r>
              <a:rPr lang="tr-TR" sz="1600" dirty="0">
                <a:latin typeface="Gill Sans MT" pitchFamily="34" charset="0"/>
              </a:rPr>
              <a:t>İtiraz değerlendirme sürecinde; genel zihinsel yetenek alanı için ön değerlendirme ve bireysel değerlendirme uygulamalarında görev yapmış en az 1 (bir) uygulayıcı, resim ve müzik yetenek alanları için ise bireysel değerlendirme itiraz sürecinde görevlendirilmek üzere alanlarının uygulamalarında görev yapmış en az 2’şer (ikişer) komisyon üyesinin katılımını sağlamaktır.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Entegral">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27</TotalTime>
  <Words>1953</Words>
  <Application>Microsoft Office PowerPoint</Application>
  <PresentationFormat>Ekran Gösterisi (4:3)</PresentationFormat>
  <Paragraphs>200</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Entegral</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Win7</dc:creator>
  <cp:lastModifiedBy>kenan goktepe</cp:lastModifiedBy>
  <cp:revision>7</cp:revision>
  <dcterms:created xsi:type="dcterms:W3CDTF">2021-12-31T05:58:45Z</dcterms:created>
  <dcterms:modified xsi:type="dcterms:W3CDTF">2022-01-04T20:37:23Z</dcterms:modified>
</cp:coreProperties>
</file>